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6"/>
  </p:notesMasterIdLst>
  <p:sldIdLst>
    <p:sldId id="263" r:id="rId2"/>
    <p:sldId id="261" r:id="rId3"/>
    <p:sldId id="262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422010-77E3-4AA8-84A4-CD1A65C23467}">
          <p14:sldIdLst>
            <p14:sldId id="263"/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1415A-5AEB-9F48-9771-77BE71D651D6}" v="2" dt="2025-07-11T14:00:25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4"/>
  </p:normalViewPr>
  <p:slideViewPr>
    <p:cSldViewPr snapToGrid="0">
      <p:cViewPr varScale="1">
        <p:scale>
          <a:sx n="102" d="100"/>
          <a:sy n="102" d="100"/>
        </p:scale>
        <p:origin x="1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62F4C-55E1-4F92-9A2D-C2F50B36F2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BAA0C5-10D0-46A7-B8BC-E39F04015FC5}">
      <dgm:prSet/>
      <dgm:spPr/>
      <dgm:t>
        <a:bodyPr/>
        <a:lstStyle/>
        <a:p>
          <a:r>
            <a:rPr lang="en-US"/>
            <a:t>The advantages of geothermal energy for district heating.</a:t>
          </a:r>
        </a:p>
      </dgm:t>
    </dgm:pt>
    <dgm:pt modelId="{26A27955-E4BB-4C58-A8F7-16D09479FA28}" type="parTrans" cxnId="{2C58BA7A-2195-49BC-8640-9EAFAC5F0CDA}">
      <dgm:prSet/>
      <dgm:spPr/>
      <dgm:t>
        <a:bodyPr/>
        <a:lstStyle/>
        <a:p>
          <a:endParaRPr lang="en-US"/>
        </a:p>
      </dgm:t>
    </dgm:pt>
    <dgm:pt modelId="{24AA7CA2-B3DB-4B1C-9848-E5E85A97BB8A}" type="sibTrans" cxnId="{2C58BA7A-2195-49BC-8640-9EAFAC5F0CDA}">
      <dgm:prSet/>
      <dgm:spPr/>
      <dgm:t>
        <a:bodyPr/>
        <a:lstStyle/>
        <a:p>
          <a:endParaRPr lang="en-US"/>
        </a:p>
      </dgm:t>
    </dgm:pt>
    <dgm:pt modelId="{69CE7BF8-BAB2-44B0-B251-D34CD24149A3}">
      <dgm:prSet/>
      <dgm:spPr/>
      <dgm:t>
        <a:bodyPr/>
        <a:lstStyle/>
        <a:p>
          <a:r>
            <a:rPr lang="en-US"/>
            <a:t>The challenges and disadvantages of geothermal energy.</a:t>
          </a:r>
        </a:p>
      </dgm:t>
    </dgm:pt>
    <dgm:pt modelId="{6F3E9F14-7BFA-4526-B569-32B347F86460}" type="parTrans" cxnId="{FAF87D82-A81E-4E8B-9B50-CD0CF19566D1}">
      <dgm:prSet/>
      <dgm:spPr/>
      <dgm:t>
        <a:bodyPr/>
        <a:lstStyle/>
        <a:p>
          <a:endParaRPr lang="en-US"/>
        </a:p>
      </dgm:t>
    </dgm:pt>
    <dgm:pt modelId="{9A206EA7-967E-4EBB-95D7-E2F5567AC3E6}" type="sibTrans" cxnId="{FAF87D82-A81E-4E8B-9B50-CD0CF19566D1}">
      <dgm:prSet/>
      <dgm:spPr/>
      <dgm:t>
        <a:bodyPr/>
        <a:lstStyle/>
        <a:p>
          <a:endParaRPr lang="en-US"/>
        </a:p>
      </dgm:t>
    </dgm:pt>
    <dgm:pt modelId="{A4D6785E-509A-40C7-B8F8-52DBBCF4FCC2}">
      <dgm:prSet/>
      <dgm:spPr/>
      <dgm:t>
        <a:bodyPr/>
        <a:lstStyle/>
        <a:p>
          <a:r>
            <a:rPr lang="en-US"/>
            <a:t>Case studies of cities using geothermal energy for district heating.</a:t>
          </a:r>
        </a:p>
      </dgm:t>
    </dgm:pt>
    <dgm:pt modelId="{9B16D332-4A4D-41E6-8969-44F1A1B7A061}" type="parTrans" cxnId="{D9A71F01-6A69-4582-A87A-A41C68BC3D46}">
      <dgm:prSet/>
      <dgm:spPr/>
      <dgm:t>
        <a:bodyPr/>
        <a:lstStyle/>
        <a:p>
          <a:endParaRPr lang="en-US"/>
        </a:p>
      </dgm:t>
    </dgm:pt>
    <dgm:pt modelId="{E05DD560-AF8F-40C8-9A29-B6FAF6D5C653}" type="sibTrans" cxnId="{D9A71F01-6A69-4582-A87A-A41C68BC3D46}">
      <dgm:prSet/>
      <dgm:spPr/>
      <dgm:t>
        <a:bodyPr/>
        <a:lstStyle/>
        <a:p>
          <a:endParaRPr lang="en-US"/>
        </a:p>
      </dgm:t>
    </dgm:pt>
    <dgm:pt modelId="{A83B531A-2B01-4F8E-ACE5-D7A5AC48EE1A}">
      <dgm:prSet/>
      <dgm:spPr/>
      <dgm:t>
        <a:bodyPr/>
        <a:lstStyle/>
        <a:p>
          <a:r>
            <a:rPr lang="en-US"/>
            <a:t>Innovations and future developments in the field of geothermal energy.</a:t>
          </a:r>
        </a:p>
      </dgm:t>
    </dgm:pt>
    <dgm:pt modelId="{3EE0FD23-DD45-4A7D-9165-08C158553E12}" type="parTrans" cxnId="{9B6387CF-11D5-4B25-A958-E16144FCA039}">
      <dgm:prSet/>
      <dgm:spPr/>
      <dgm:t>
        <a:bodyPr/>
        <a:lstStyle/>
        <a:p>
          <a:endParaRPr lang="en-US"/>
        </a:p>
      </dgm:t>
    </dgm:pt>
    <dgm:pt modelId="{C4E7D484-229E-43CC-A66F-B9458D33AA2D}" type="sibTrans" cxnId="{9B6387CF-11D5-4B25-A958-E16144FCA039}">
      <dgm:prSet/>
      <dgm:spPr/>
      <dgm:t>
        <a:bodyPr/>
        <a:lstStyle/>
        <a:p>
          <a:endParaRPr lang="en-US"/>
        </a:p>
      </dgm:t>
    </dgm:pt>
    <dgm:pt modelId="{A270071D-8161-493F-9D2E-3C94DC6A40D0}">
      <dgm:prSet/>
      <dgm:spPr/>
      <dgm:t>
        <a:bodyPr/>
        <a:lstStyle/>
        <a:p>
          <a:r>
            <a:rPr lang="en-US"/>
            <a:t>Comparison between geothermal energy and fossil fuels.</a:t>
          </a:r>
        </a:p>
      </dgm:t>
    </dgm:pt>
    <dgm:pt modelId="{15113660-DFF7-4B65-AAE0-FEB85069586C}" type="parTrans" cxnId="{DD798A68-B804-4127-BC34-AAE46859B367}">
      <dgm:prSet/>
      <dgm:spPr/>
      <dgm:t>
        <a:bodyPr/>
        <a:lstStyle/>
        <a:p>
          <a:endParaRPr lang="en-US"/>
        </a:p>
      </dgm:t>
    </dgm:pt>
    <dgm:pt modelId="{728E6D5F-51BB-4754-811D-45ACE994EB66}" type="sibTrans" cxnId="{DD798A68-B804-4127-BC34-AAE46859B367}">
      <dgm:prSet/>
      <dgm:spPr/>
      <dgm:t>
        <a:bodyPr/>
        <a:lstStyle/>
        <a:p>
          <a:endParaRPr lang="en-US"/>
        </a:p>
      </dgm:t>
    </dgm:pt>
    <dgm:pt modelId="{671D512B-BD87-44ED-A769-A4B1151C5F23}">
      <dgm:prSet/>
      <dgm:spPr/>
      <dgm:t>
        <a:bodyPr/>
        <a:lstStyle/>
        <a:p>
          <a:r>
            <a:rPr lang="en-US"/>
            <a:t>Environmental impact of geothermal energy.</a:t>
          </a:r>
        </a:p>
      </dgm:t>
    </dgm:pt>
    <dgm:pt modelId="{273EE27D-3A59-4AB7-BAD8-210803A92ABB}" type="parTrans" cxnId="{1CD40552-8ADB-486D-90E6-7A0F80B16B98}">
      <dgm:prSet/>
      <dgm:spPr/>
      <dgm:t>
        <a:bodyPr/>
        <a:lstStyle/>
        <a:p>
          <a:endParaRPr lang="en-US"/>
        </a:p>
      </dgm:t>
    </dgm:pt>
    <dgm:pt modelId="{8196D8A0-D669-4BCA-BC15-5E291FE984D9}" type="sibTrans" cxnId="{1CD40552-8ADB-486D-90E6-7A0F80B16B98}">
      <dgm:prSet/>
      <dgm:spPr/>
      <dgm:t>
        <a:bodyPr/>
        <a:lstStyle/>
        <a:p>
          <a:endParaRPr lang="en-US"/>
        </a:p>
      </dgm:t>
    </dgm:pt>
    <dgm:pt modelId="{0B3B32E6-33EB-401E-82B9-0BFC71E5E4F6}">
      <dgm:prSet/>
      <dgm:spPr/>
      <dgm:t>
        <a:bodyPr/>
        <a:lstStyle/>
        <a:p>
          <a:r>
            <a:rPr lang="en-US"/>
            <a:t>Geothermal energy and energy policy.</a:t>
          </a:r>
        </a:p>
      </dgm:t>
    </dgm:pt>
    <dgm:pt modelId="{02A800EB-6D44-424C-B30C-6730C1F9F241}" type="parTrans" cxnId="{C47A4EEB-0C4B-47DA-8B8A-9A302762BCF0}">
      <dgm:prSet/>
      <dgm:spPr/>
      <dgm:t>
        <a:bodyPr/>
        <a:lstStyle/>
        <a:p>
          <a:endParaRPr lang="en-US"/>
        </a:p>
      </dgm:t>
    </dgm:pt>
    <dgm:pt modelId="{37A85E5C-DC62-454D-9CFB-58EE55862F1D}" type="sibTrans" cxnId="{C47A4EEB-0C4B-47DA-8B8A-9A302762BCF0}">
      <dgm:prSet/>
      <dgm:spPr/>
      <dgm:t>
        <a:bodyPr/>
        <a:lstStyle/>
        <a:p>
          <a:endParaRPr lang="en-US"/>
        </a:p>
      </dgm:t>
    </dgm:pt>
    <dgm:pt modelId="{404760D8-A92D-4041-A591-CE12F9B0026F}" type="pres">
      <dgm:prSet presAssocID="{39F62F4C-55E1-4F92-9A2D-C2F50B36F276}" presName="vert0" presStyleCnt="0">
        <dgm:presLayoutVars>
          <dgm:dir/>
          <dgm:animOne val="branch"/>
          <dgm:animLvl val="lvl"/>
        </dgm:presLayoutVars>
      </dgm:prSet>
      <dgm:spPr/>
    </dgm:pt>
    <dgm:pt modelId="{E59DC6E2-546E-FF42-96F9-D50879FF0A15}" type="pres">
      <dgm:prSet presAssocID="{B3BAA0C5-10D0-46A7-B8BC-E39F04015FC5}" presName="thickLine" presStyleLbl="alignNode1" presStyleIdx="0" presStyleCnt="7"/>
      <dgm:spPr/>
    </dgm:pt>
    <dgm:pt modelId="{D9F070E7-AB5A-364B-B33D-E6032180386B}" type="pres">
      <dgm:prSet presAssocID="{B3BAA0C5-10D0-46A7-B8BC-E39F04015FC5}" presName="horz1" presStyleCnt="0"/>
      <dgm:spPr/>
    </dgm:pt>
    <dgm:pt modelId="{4421E7EE-AE4A-644B-A296-CA2117AE70D8}" type="pres">
      <dgm:prSet presAssocID="{B3BAA0C5-10D0-46A7-B8BC-E39F04015FC5}" presName="tx1" presStyleLbl="revTx" presStyleIdx="0" presStyleCnt="7"/>
      <dgm:spPr/>
    </dgm:pt>
    <dgm:pt modelId="{ABFADFCF-0825-E647-A1DA-AACB9CDE9599}" type="pres">
      <dgm:prSet presAssocID="{B3BAA0C5-10D0-46A7-B8BC-E39F04015FC5}" presName="vert1" presStyleCnt="0"/>
      <dgm:spPr/>
    </dgm:pt>
    <dgm:pt modelId="{E531AC6C-5F5A-B746-9983-CAB87F52BF61}" type="pres">
      <dgm:prSet presAssocID="{69CE7BF8-BAB2-44B0-B251-D34CD24149A3}" presName="thickLine" presStyleLbl="alignNode1" presStyleIdx="1" presStyleCnt="7"/>
      <dgm:spPr/>
    </dgm:pt>
    <dgm:pt modelId="{4070913F-5F6F-B04F-BE49-1E266D52BBC3}" type="pres">
      <dgm:prSet presAssocID="{69CE7BF8-BAB2-44B0-B251-D34CD24149A3}" presName="horz1" presStyleCnt="0"/>
      <dgm:spPr/>
    </dgm:pt>
    <dgm:pt modelId="{60FBA64F-BFFF-F347-976E-0963918E2A4F}" type="pres">
      <dgm:prSet presAssocID="{69CE7BF8-BAB2-44B0-B251-D34CD24149A3}" presName="tx1" presStyleLbl="revTx" presStyleIdx="1" presStyleCnt="7"/>
      <dgm:spPr/>
    </dgm:pt>
    <dgm:pt modelId="{BA1A57AB-FB96-154A-8697-199C5281DDED}" type="pres">
      <dgm:prSet presAssocID="{69CE7BF8-BAB2-44B0-B251-D34CD24149A3}" presName="vert1" presStyleCnt="0"/>
      <dgm:spPr/>
    </dgm:pt>
    <dgm:pt modelId="{116BB106-A073-304D-AE81-3CB01CF8A9AB}" type="pres">
      <dgm:prSet presAssocID="{A4D6785E-509A-40C7-B8F8-52DBBCF4FCC2}" presName="thickLine" presStyleLbl="alignNode1" presStyleIdx="2" presStyleCnt="7"/>
      <dgm:spPr/>
    </dgm:pt>
    <dgm:pt modelId="{9879C261-A873-4F47-9F20-AAA373877435}" type="pres">
      <dgm:prSet presAssocID="{A4D6785E-509A-40C7-B8F8-52DBBCF4FCC2}" presName="horz1" presStyleCnt="0"/>
      <dgm:spPr/>
    </dgm:pt>
    <dgm:pt modelId="{B9A32B70-22F4-E547-8427-57436DC64F30}" type="pres">
      <dgm:prSet presAssocID="{A4D6785E-509A-40C7-B8F8-52DBBCF4FCC2}" presName="tx1" presStyleLbl="revTx" presStyleIdx="2" presStyleCnt="7"/>
      <dgm:spPr/>
    </dgm:pt>
    <dgm:pt modelId="{1F302FBB-B196-3C49-B346-2D4EBC36381C}" type="pres">
      <dgm:prSet presAssocID="{A4D6785E-509A-40C7-B8F8-52DBBCF4FCC2}" presName="vert1" presStyleCnt="0"/>
      <dgm:spPr/>
    </dgm:pt>
    <dgm:pt modelId="{1AF00E92-C549-4B48-960D-B39017F21392}" type="pres">
      <dgm:prSet presAssocID="{A83B531A-2B01-4F8E-ACE5-D7A5AC48EE1A}" presName="thickLine" presStyleLbl="alignNode1" presStyleIdx="3" presStyleCnt="7"/>
      <dgm:spPr/>
    </dgm:pt>
    <dgm:pt modelId="{7720ADCB-7698-3B41-816A-4AAFC7E66284}" type="pres">
      <dgm:prSet presAssocID="{A83B531A-2B01-4F8E-ACE5-D7A5AC48EE1A}" presName="horz1" presStyleCnt="0"/>
      <dgm:spPr/>
    </dgm:pt>
    <dgm:pt modelId="{7379877C-BDB9-1643-B610-1F49FD7DCEDA}" type="pres">
      <dgm:prSet presAssocID="{A83B531A-2B01-4F8E-ACE5-D7A5AC48EE1A}" presName="tx1" presStyleLbl="revTx" presStyleIdx="3" presStyleCnt="7"/>
      <dgm:spPr/>
    </dgm:pt>
    <dgm:pt modelId="{4523028B-D10D-944F-BF2A-70D768B472AB}" type="pres">
      <dgm:prSet presAssocID="{A83B531A-2B01-4F8E-ACE5-D7A5AC48EE1A}" presName="vert1" presStyleCnt="0"/>
      <dgm:spPr/>
    </dgm:pt>
    <dgm:pt modelId="{8E6B9773-F36C-254C-95EA-B2BF7E77DC8F}" type="pres">
      <dgm:prSet presAssocID="{A270071D-8161-493F-9D2E-3C94DC6A40D0}" presName="thickLine" presStyleLbl="alignNode1" presStyleIdx="4" presStyleCnt="7"/>
      <dgm:spPr/>
    </dgm:pt>
    <dgm:pt modelId="{7380FB5C-A007-954F-89F5-94434E9948EC}" type="pres">
      <dgm:prSet presAssocID="{A270071D-8161-493F-9D2E-3C94DC6A40D0}" presName="horz1" presStyleCnt="0"/>
      <dgm:spPr/>
    </dgm:pt>
    <dgm:pt modelId="{7108DB1B-2577-CC43-95FC-5AC3C5C38D7F}" type="pres">
      <dgm:prSet presAssocID="{A270071D-8161-493F-9D2E-3C94DC6A40D0}" presName="tx1" presStyleLbl="revTx" presStyleIdx="4" presStyleCnt="7"/>
      <dgm:spPr/>
    </dgm:pt>
    <dgm:pt modelId="{A570C4A4-BD08-B94E-B451-AC40B2960801}" type="pres">
      <dgm:prSet presAssocID="{A270071D-8161-493F-9D2E-3C94DC6A40D0}" presName="vert1" presStyleCnt="0"/>
      <dgm:spPr/>
    </dgm:pt>
    <dgm:pt modelId="{C16C5D60-06E8-1546-BC97-2E40FA9438F9}" type="pres">
      <dgm:prSet presAssocID="{671D512B-BD87-44ED-A769-A4B1151C5F23}" presName="thickLine" presStyleLbl="alignNode1" presStyleIdx="5" presStyleCnt="7"/>
      <dgm:spPr/>
    </dgm:pt>
    <dgm:pt modelId="{06043A80-2057-B74C-B731-9770153917E5}" type="pres">
      <dgm:prSet presAssocID="{671D512B-BD87-44ED-A769-A4B1151C5F23}" presName="horz1" presStyleCnt="0"/>
      <dgm:spPr/>
    </dgm:pt>
    <dgm:pt modelId="{2C472A1A-661C-3545-AB0C-C740D75CAA46}" type="pres">
      <dgm:prSet presAssocID="{671D512B-BD87-44ED-A769-A4B1151C5F23}" presName="tx1" presStyleLbl="revTx" presStyleIdx="5" presStyleCnt="7"/>
      <dgm:spPr/>
    </dgm:pt>
    <dgm:pt modelId="{2D07012D-FD4A-F042-A02B-23196E3F9A56}" type="pres">
      <dgm:prSet presAssocID="{671D512B-BD87-44ED-A769-A4B1151C5F23}" presName="vert1" presStyleCnt="0"/>
      <dgm:spPr/>
    </dgm:pt>
    <dgm:pt modelId="{5B44E972-3B11-8640-A530-2CD7A08E08DE}" type="pres">
      <dgm:prSet presAssocID="{0B3B32E6-33EB-401E-82B9-0BFC71E5E4F6}" presName="thickLine" presStyleLbl="alignNode1" presStyleIdx="6" presStyleCnt="7"/>
      <dgm:spPr/>
    </dgm:pt>
    <dgm:pt modelId="{64E64946-BD28-034D-A923-D8C6074CD3BE}" type="pres">
      <dgm:prSet presAssocID="{0B3B32E6-33EB-401E-82B9-0BFC71E5E4F6}" presName="horz1" presStyleCnt="0"/>
      <dgm:spPr/>
    </dgm:pt>
    <dgm:pt modelId="{D428D695-AAAD-E74B-8A93-450EF51C21C4}" type="pres">
      <dgm:prSet presAssocID="{0B3B32E6-33EB-401E-82B9-0BFC71E5E4F6}" presName="tx1" presStyleLbl="revTx" presStyleIdx="6" presStyleCnt="7"/>
      <dgm:spPr/>
    </dgm:pt>
    <dgm:pt modelId="{72335704-DDC7-104B-82B4-E83276345631}" type="pres">
      <dgm:prSet presAssocID="{0B3B32E6-33EB-401E-82B9-0BFC71E5E4F6}" presName="vert1" presStyleCnt="0"/>
      <dgm:spPr/>
    </dgm:pt>
  </dgm:ptLst>
  <dgm:cxnLst>
    <dgm:cxn modelId="{D9A71F01-6A69-4582-A87A-A41C68BC3D46}" srcId="{39F62F4C-55E1-4F92-9A2D-C2F50B36F276}" destId="{A4D6785E-509A-40C7-B8F8-52DBBCF4FCC2}" srcOrd="2" destOrd="0" parTransId="{9B16D332-4A4D-41E6-8969-44F1A1B7A061}" sibTransId="{E05DD560-AF8F-40C8-9A29-B6FAF6D5C653}"/>
    <dgm:cxn modelId="{4A247C02-E8BB-4F4B-882D-BB795CC7BBC0}" type="presOf" srcId="{0B3B32E6-33EB-401E-82B9-0BFC71E5E4F6}" destId="{D428D695-AAAD-E74B-8A93-450EF51C21C4}" srcOrd="0" destOrd="0" presId="urn:microsoft.com/office/officeart/2008/layout/LinedList"/>
    <dgm:cxn modelId="{98272249-A2FA-8843-BF56-C7FADB8C5607}" type="presOf" srcId="{39F62F4C-55E1-4F92-9A2D-C2F50B36F276}" destId="{404760D8-A92D-4041-A591-CE12F9B0026F}" srcOrd="0" destOrd="0" presId="urn:microsoft.com/office/officeart/2008/layout/LinedList"/>
    <dgm:cxn modelId="{9E4CD44F-A297-2C4A-9882-A97844D3B5A4}" type="presOf" srcId="{671D512B-BD87-44ED-A769-A4B1151C5F23}" destId="{2C472A1A-661C-3545-AB0C-C740D75CAA46}" srcOrd="0" destOrd="0" presId="urn:microsoft.com/office/officeart/2008/layout/LinedList"/>
    <dgm:cxn modelId="{1CD40552-8ADB-486D-90E6-7A0F80B16B98}" srcId="{39F62F4C-55E1-4F92-9A2D-C2F50B36F276}" destId="{671D512B-BD87-44ED-A769-A4B1151C5F23}" srcOrd="5" destOrd="0" parTransId="{273EE27D-3A59-4AB7-BAD8-210803A92ABB}" sibTransId="{8196D8A0-D669-4BCA-BC15-5E291FE984D9}"/>
    <dgm:cxn modelId="{F0C44652-574C-0743-B210-C7E2DAFCB92D}" type="presOf" srcId="{B3BAA0C5-10D0-46A7-B8BC-E39F04015FC5}" destId="{4421E7EE-AE4A-644B-A296-CA2117AE70D8}" srcOrd="0" destOrd="0" presId="urn:microsoft.com/office/officeart/2008/layout/LinedList"/>
    <dgm:cxn modelId="{DD798A68-B804-4127-BC34-AAE46859B367}" srcId="{39F62F4C-55E1-4F92-9A2D-C2F50B36F276}" destId="{A270071D-8161-493F-9D2E-3C94DC6A40D0}" srcOrd="4" destOrd="0" parTransId="{15113660-DFF7-4B65-AAE0-FEB85069586C}" sibTransId="{728E6D5F-51BB-4754-811D-45ACE994EB66}"/>
    <dgm:cxn modelId="{3C16C275-FC28-2C45-A5C4-53ABFEF53E6D}" type="presOf" srcId="{A83B531A-2B01-4F8E-ACE5-D7A5AC48EE1A}" destId="{7379877C-BDB9-1643-B610-1F49FD7DCEDA}" srcOrd="0" destOrd="0" presId="urn:microsoft.com/office/officeart/2008/layout/LinedList"/>
    <dgm:cxn modelId="{2C58BA7A-2195-49BC-8640-9EAFAC5F0CDA}" srcId="{39F62F4C-55E1-4F92-9A2D-C2F50B36F276}" destId="{B3BAA0C5-10D0-46A7-B8BC-E39F04015FC5}" srcOrd="0" destOrd="0" parTransId="{26A27955-E4BB-4C58-A8F7-16D09479FA28}" sibTransId="{24AA7CA2-B3DB-4B1C-9848-E5E85A97BB8A}"/>
    <dgm:cxn modelId="{FAF87D82-A81E-4E8B-9B50-CD0CF19566D1}" srcId="{39F62F4C-55E1-4F92-9A2D-C2F50B36F276}" destId="{69CE7BF8-BAB2-44B0-B251-D34CD24149A3}" srcOrd="1" destOrd="0" parTransId="{6F3E9F14-7BFA-4526-B569-32B347F86460}" sibTransId="{9A206EA7-967E-4EBB-95D7-E2F5567AC3E6}"/>
    <dgm:cxn modelId="{F5FB4A90-2870-CE42-8F16-F450878AE017}" type="presOf" srcId="{A4D6785E-509A-40C7-B8F8-52DBBCF4FCC2}" destId="{B9A32B70-22F4-E547-8427-57436DC64F30}" srcOrd="0" destOrd="0" presId="urn:microsoft.com/office/officeart/2008/layout/LinedList"/>
    <dgm:cxn modelId="{9B6387CF-11D5-4B25-A958-E16144FCA039}" srcId="{39F62F4C-55E1-4F92-9A2D-C2F50B36F276}" destId="{A83B531A-2B01-4F8E-ACE5-D7A5AC48EE1A}" srcOrd="3" destOrd="0" parTransId="{3EE0FD23-DD45-4A7D-9165-08C158553E12}" sibTransId="{C4E7D484-229E-43CC-A66F-B9458D33AA2D}"/>
    <dgm:cxn modelId="{B0FDB6E0-8351-0D49-8E38-2E8D81456ABF}" type="presOf" srcId="{A270071D-8161-493F-9D2E-3C94DC6A40D0}" destId="{7108DB1B-2577-CC43-95FC-5AC3C5C38D7F}" srcOrd="0" destOrd="0" presId="urn:microsoft.com/office/officeart/2008/layout/LinedList"/>
    <dgm:cxn modelId="{DF5BB9E1-6C62-6A45-AE2A-EE6EA363B49D}" type="presOf" srcId="{69CE7BF8-BAB2-44B0-B251-D34CD24149A3}" destId="{60FBA64F-BFFF-F347-976E-0963918E2A4F}" srcOrd="0" destOrd="0" presId="urn:microsoft.com/office/officeart/2008/layout/LinedList"/>
    <dgm:cxn modelId="{C47A4EEB-0C4B-47DA-8B8A-9A302762BCF0}" srcId="{39F62F4C-55E1-4F92-9A2D-C2F50B36F276}" destId="{0B3B32E6-33EB-401E-82B9-0BFC71E5E4F6}" srcOrd="6" destOrd="0" parTransId="{02A800EB-6D44-424C-B30C-6730C1F9F241}" sibTransId="{37A85E5C-DC62-454D-9CFB-58EE55862F1D}"/>
    <dgm:cxn modelId="{7708E22A-3DB3-FB47-8371-BFE801CB8C0A}" type="presParOf" srcId="{404760D8-A92D-4041-A591-CE12F9B0026F}" destId="{E59DC6E2-546E-FF42-96F9-D50879FF0A15}" srcOrd="0" destOrd="0" presId="urn:microsoft.com/office/officeart/2008/layout/LinedList"/>
    <dgm:cxn modelId="{4FC4C62C-CF50-214D-A634-FCDA5486DE19}" type="presParOf" srcId="{404760D8-A92D-4041-A591-CE12F9B0026F}" destId="{D9F070E7-AB5A-364B-B33D-E6032180386B}" srcOrd="1" destOrd="0" presId="urn:microsoft.com/office/officeart/2008/layout/LinedList"/>
    <dgm:cxn modelId="{F27BA3E3-C67F-3E4C-A479-BF2A229BD350}" type="presParOf" srcId="{D9F070E7-AB5A-364B-B33D-E6032180386B}" destId="{4421E7EE-AE4A-644B-A296-CA2117AE70D8}" srcOrd="0" destOrd="0" presId="urn:microsoft.com/office/officeart/2008/layout/LinedList"/>
    <dgm:cxn modelId="{C65CCCB4-7493-E44F-BA85-B5A37055CBB2}" type="presParOf" srcId="{D9F070E7-AB5A-364B-B33D-E6032180386B}" destId="{ABFADFCF-0825-E647-A1DA-AACB9CDE9599}" srcOrd="1" destOrd="0" presId="urn:microsoft.com/office/officeart/2008/layout/LinedList"/>
    <dgm:cxn modelId="{0DCA95D0-E9EB-9746-AEDB-E47BA4108E02}" type="presParOf" srcId="{404760D8-A92D-4041-A591-CE12F9B0026F}" destId="{E531AC6C-5F5A-B746-9983-CAB87F52BF61}" srcOrd="2" destOrd="0" presId="urn:microsoft.com/office/officeart/2008/layout/LinedList"/>
    <dgm:cxn modelId="{F0F3F3B3-CB32-C946-A1F5-70DE99B1E0E2}" type="presParOf" srcId="{404760D8-A92D-4041-A591-CE12F9B0026F}" destId="{4070913F-5F6F-B04F-BE49-1E266D52BBC3}" srcOrd="3" destOrd="0" presId="urn:microsoft.com/office/officeart/2008/layout/LinedList"/>
    <dgm:cxn modelId="{BB06CDDF-B77F-9F4F-AAE7-528E4B2ED0BB}" type="presParOf" srcId="{4070913F-5F6F-B04F-BE49-1E266D52BBC3}" destId="{60FBA64F-BFFF-F347-976E-0963918E2A4F}" srcOrd="0" destOrd="0" presId="urn:microsoft.com/office/officeart/2008/layout/LinedList"/>
    <dgm:cxn modelId="{CD2B9568-D920-B745-8426-35157DCE5C77}" type="presParOf" srcId="{4070913F-5F6F-B04F-BE49-1E266D52BBC3}" destId="{BA1A57AB-FB96-154A-8697-199C5281DDED}" srcOrd="1" destOrd="0" presId="urn:microsoft.com/office/officeart/2008/layout/LinedList"/>
    <dgm:cxn modelId="{A4CE894C-4DEF-124C-A1C2-697E097D571D}" type="presParOf" srcId="{404760D8-A92D-4041-A591-CE12F9B0026F}" destId="{116BB106-A073-304D-AE81-3CB01CF8A9AB}" srcOrd="4" destOrd="0" presId="urn:microsoft.com/office/officeart/2008/layout/LinedList"/>
    <dgm:cxn modelId="{C4A7CBFD-2E56-0442-B67C-61EDB132BA58}" type="presParOf" srcId="{404760D8-A92D-4041-A591-CE12F9B0026F}" destId="{9879C261-A873-4F47-9F20-AAA373877435}" srcOrd="5" destOrd="0" presId="urn:microsoft.com/office/officeart/2008/layout/LinedList"/>
    <dgm:cxn modelId="{80038B4C-97D3-C048-A9FA-702FB1E63DEB}" type="presParOf" srcId="{9879C261-A873-4F47-9F20-AAA373877435}" destId="{B9A32B70-22F4-E547-8427-57436DC64F30}" srcOrd="0" destOrd="0" presId="urn:microsoft.com/office/officeart/2008/layout/LinedList"/>
    <dgm:cxn modelId="{BEF78A37-7F5C-594D-8C55-9AB6DBE9D675}" type="presParOf" srcId="{9879C261-A873-4F47-9F20-AAA373877435}" destId="{1F302FBB-B196-3C49-B346-2D4EBC36381C}" srcOrd="1" destOrd="0" presId="urn:microsoft.com/office/officeart/2008/layout/LinedList"/>
    <dgm:cxn modelId="{7D3568B4-B42E-D341-A1F9-20A016028E0B}" type="presParOf" srcId="{404760D8-A92D-4041-A591-CE12F9B0026F}" destId="{1AF00E92-C549-4B48-960D-B39017F21392}" srcOrd="6" destOrd="0" presId="urn:microsoft.com/office/officeart/2008/layout/LinedList"/>
    <dgm:cxn modelId="{82B547D9-E821-994B-937A-BEF0DC7ADB1F}" type="presParOf" srcId="{404760D8-A92D-4041-A591-CE12F9B0026F}" destId="{7720ADCB-7698-3B41-816A-4AAFC7E66284}" srcOrd="7" destOrd="0" presId="urn:microsoft.com/office/officeart/2008/layout/LinedList"/>
    <dgm:cxn modelId="{5FCC2E11-B1B7-D844-A3C2-2A468AD921ED}" type="presParOf" srcId="{7720ADCB-7698-3B41-816A-4AAFC7E66284}" destId="{7379877C-BDB9-1643-B610-1F49FD7DCEDA}" srcOrd="0" destOrd="0" presId="urn:microsoft.com/office/officeart/2008/layout/LinedList"/>
    <dgm:cxn modelId="{00130377-8FD7-DA4F-88CA-96AE3B49C874}" type="presParOf" srcId="{7720ADCB-7698-3B41-816A-4AAFC7E66284}" destId="{4523028B-D10D-944F-BF2A-70D768B472AB}" srcOrd="1" destOrd="0" presId="urn:microsoft.com/office/officeart/2008/layout/LinedList"/>
    <dgm:cxn modelId="{DA2C49D7-AA8F-0B49-8873-E211F1E4B2CC}" type="presParOf" srcId="{404760D8-A92D-4041-A591-CE12F9B0026F}" destId="{8E6B9773-F36C-254C-95EA-B2BF7E77DC8F}" srcOrd="8" destOrd="0" presId="urn:microsoft.com/office/officeart/2008/layout/LinedList"/>
    <dgm:cxn modelId="{1A932BCE-1041-3A4E-A6D1-9C7C4DAC4BEA}" type="presParOf" srcId="{404760D8-A92D-4041-A591-CE12F9B0026F}" destId="{7380FB5C-A007-954F-89F5-94434E9948EC}" srcOrd="9" destOrd="0" presId="urn:microsoft.com/office/officeart/2008/layout/LinedList"/>
    <dgm:cxn modelId="{ACEFBC94-6D32-FA48-850D-C76ACF214828}" type="presParOf" srcId="{7380FB5C-A007-954F-89F5-94434E9948EC}" destId="{7108DB1B-2577-CC43-95FC-5AC3C5C38D7F}" srcOrd="0" destOrd="0" presId="urn:microsoft.com/office/officeart/2008/layout/LinedList"/>
    <dgm:cxn modelId="{4483AC71-26AF-054D-A3BF-4E3BD61F7BEB}" type="presParOf" srcId="{7380FB5C-A007-954F-89F5-94434E9948EC}" destId="{A570C4A4-BD08-B94E-B451-AC40B2960801}" srcOrd="1" destOrd="0" presId="urn:microsoft.com/office/officeart/2008/layout/LinedList"/>
    <dgm:cxn modelId="{C302062C-18FC-714C-B979-8C3BF4B7BE8A}" type="presParOf" srcId="{404760D8-A92D-4041-A591-CE12F9B0026F}" destId="{C16C5D60-06E8-1546-BC97-2E40FA9438F9}" srcOrd="10" destOrd="0" presId="urn:microsoft.com/office/officeart/2008/layout/LinedList"/>
    <dgm:cxn modelId="{F96D78CA-39DF-5148-9A5D-97C2A4F88F18}" type="presParOf" srcId="{404760D8-A92D-4041-A591-CE12F9B0026F}" destId="{06043A80-2057-B74C-B731-9770153917E5}" srcOrd="11" destOrd="0" presId="urn:microsoft.com/office/officeart/2008/layout/LinedList"/>
    <dgm:cxn modelId="{86B1ABEF-E83F-A647-A607-8A3F1EDBF885}" type="presParOf" srcId="{06043A80-2057-B74C-B731-9770153917E5}" destId="{2C472A1A-661C-3545-AB0C-C740D75CAA46}" srcOrd="0" destOrd="0" presId="urn:microsoft.com/office/officeart/2008/layout/LinedList"/>
    <dgm:cxn modelId="{4F242120-F1D3-F448-86DA-5D24A7F78846}" type="presParOf" srcId="{06043A80-2057-B74C-B731-9770153917E5}" destId="{2D07012D-FD4A-F042-A02B-23196E3F9A56}" srcOrd="1" destOrd="0" presId="urn:microsoft.com/office/officeart/2008/layout/LinedList"/>
    <dgm:cxn modelId="{B60EDB60-20F5-3445-B126-BA3DD81CFA15}" type="presParOf" srcId="{404760D8-A92D-4041-A591-CE12F9B0026F}" destId="{5B44E972-3B11-8640-A530-2CD7A08E08DE}" srcOrd="12" destOrd="0" presId="urn:microsoft.com/office/officeart/2008/layout/LinedList"/>
    <dgm:cxn modelId="{CA1C3238-48C0-2641-B7E7-D0854FB10C64}" type="presParOf" srcId="{404760D8-A92D-4041-A591-CE12F9B0026F}" destId="{64E64946-BD28-034D-A923-D8C6074CD3BE}" srcOrd="13" destOrd="0" presId="urn:microsoft.com/office/officeart/2008/layout/LinedList"/>
    <dgm:cxn modelId="{375E3608-6BA1-2443-A475-603738548901}" type="presParOf" srcId="{64E64946-BD28-034D-A923-D8C6074CD3BE}" destId="{D428D695-AAAD-E74B-8A93-450EF51C21C4}" srcOrd="0" destOrd="0" presId="urn:microsoft.com/office/officeart/2008/layout/LinedList"/>
    <dgm:cxn modelId="{DE2A31AA-A768-C441-907F-F7F3EA37E0C9}" type="presParOf" srcId="{64E64946-BD28-034D-A923-D8C6074CD3BE}" destId="{72335704-DDC7-104B-82B4-E832763456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DC6E2-546E-FF42-96F9-D50879FF0A15}">
      <dsp:nvSpPr>
        <dsp:cNvPr id="0" name=""/>
        <dsp:cNvSpPr/>
      </dsp:nvSpPr>
      <dsp:spPr>
        <a:xfrm>
          <a:off x="0" y="409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1E7EE-AE4A-644B-A296-CA2117AE70D8}">
      <dsp:nvSpPr>
        <dsp:cNvPr id="0" name=""/>
        <dsp:cNvSpPr/>
      </dsp:nvSpPr>
      <dsp:spPr>
        <a:xfrm>
          <a:off x="0" y="409"/>
          <a:ext cx="8280920" cy="479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advantages of geothermal energy for district heating.</a:t>
          </a:r>
        </a:p>
      </dsp:txBody>
      <dsp:txXfrm>
        <a:off x="0" y="409"/>
        <a:ext cx="8280920" cy="479135"/>
      </dsp:txXfrm>
    </dsp:sp>
    <dsp:sp modelId="{E531AC6C-5F5A-B746-9983-CAB87F52BF61}">
      <dsp:nvSpPr>
        <dsp:cNvPr id="0" name=""/>
        <dsp:cNvSpPr/>
      </dsp:nvSpPr>
      <dsp:spPr>
        <a:xfrm>
          <a:off x="0" y="479544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BA64F-BFFF-F347-976E-0963918E2A4F}">
      <dsp:nvSpPr>
        <dsp:cNvPr id="0" name=""/>
        <dsp:cNvSpPr/>
      </dsp:nvSpPr>
      <dsp:spPr>
        <a:xfrm>
          <a:off x="0" y="479544"/>
          <a:ext cx="8280920" cy="479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challenges and disadvantages of geothermal energy.</a:t>
          </a:r>
        </a:p>
      </dsp:txBody>
      <dsp:txXfrm>
        <a:off x="0" y="479544"/>
        <a:ext cx="8280920" cy="479135"/>
      </dsp:txXfrm>
    </dsp:sp>
    <dsp:sp modelId="{116BB106-A073-304D-AE81-3CB01CF8A9AB}">
      <dsp:nvSpPr>
        <dsp:cNvPr id="0" name=""/>
        <dsp:cNvSpPr/>
      </dsp:nvSpPr>
      <dsp:spPr>
        <a:xfrm>
          <a:off x="0" y="958679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32B70-22F4-E547-8427-57436DC64F30}">
      <dsp:nvSpPr>
        <dsp:cNvPr id="0" name=""/>
        <dsp:cNvSpPr/>
      </dsp:nvSpPr>
      <dsp:spPr>
        <a:xfrm>
          <a:off x="0" y="958679"/>
          <a:ext cx="8280920" cy="479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studies of cities using geothermal energy for district heating.</a:t>
          </a:r>
        </a:p>
      </dsp:txBody>
      <dsp:txXfrm>
        <a:off x="0" y="958679"/>
        <a:ext cx="8280920" cy="479135"/>
      </dsp:txXfrm>
    </dsp:sp>
    <dsp:sp modelId="{1AF00E92-C549-4B48-960D-B39017F21392}">
      <dsp:nvSpPr>
        <dsp:cNvPr id="0" name=""/>
        <dsp:cNvSpPr/>
      </dsp:nvSpPr>
      <dsp:spPr>
        <a:xfrm>
          <a:off x="0" y="1437814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9877C-BDB9-1643-B610-1F49FD7DCEDA}">
      <dsp:nvSpPr>
        <dsp:cNvPr id="0" name=""/>
        <dsp:cNvSpPr/>
      </dsp:nvSpPr>
      <dsp:spPr>
        <a:xfrm>
          <a:off x="0" y="1437814"/>
          <a:ext cx="8280920" cy="479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Innovations and future developments in the field of geothermal energy.</a:t>
          </a:r>
        </a:p>
      </dsp:txBody>
      <dsp:txXfrm>
        <a:off x="0" y="1437814"/>
        <a:ext cx="8280920" cy="479135"/>
      </dsp:txXfrm>
    </dsp:sp>
    <dsp:sp modelId="{8E6B9773-F36C-254C-95EA-B2BF7E77DC8F}">
      <dsp:nvSpPr>
        <dsp:cNvPr id="0" name=""/>
        <dsp:cNvSpPr/>
      </dsp:nvSpPr>
      <dsp:spPr>
        <a:xfrm>
          <a:off x="0" y="1916950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8DB1B-2577-CC43-95FC-5AC3C5C38D7F}">
      <dsp:nvSpPr>
        <dsp:cNvPr id="0" name=""/>
        <dsp:cNvSpPr/>
      </dsp:nvSpPr>
      <dsp:spPr>
        <a:xfrm>
          <a:off x="0" y="1916950"/>
          <a:ext cx="8280920" cy="479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Comparison between geothermal energy and fossil fuels.</a:t>
          </a:r>
        </a:p>
      </dsp:txBody>
      <dsp:txXfrm>
        <a:off x="0" y="1916950"/>
        <a:ext cx="8280920" cy="479135"/>
      </dsp:txXfrm>
    </dsp:sp>
    <dsp:sp modelId="{C16C5D60-06E8-1546-BC97-2E40FA9438F9}">
      <dsp:nvSpPr>
        <dsp:cNvPr id="0" name=""/>
        <dsp:cNvSpPr/>
      </dsp:nvSpPr>
      <dsp:spPr>
        <a:xfrm>
          <a:off x="0" y="2396085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72A1A-661C-3545-AB0C-C740D75CAA46}">
      <dsp:nvSpPr>
        <dsp:cNvPr id="0" name=""/>
        <dsp:cNvSpPr/>
      </dsp:nvSpPr>
      <dsp:spPr>
        <a:xfrm>
          <a:off x="0" y="2396085"/>
          <a:ext cx="8280920" cy="479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Environmental impact of geothermal energy.</a:t>
          </a:r>
        </a:p>
      </dsp:txBody>
      <dsp:txXfrm>
        <a:off x="0" y="2396085"/>
        <a:ext cx="8280920" cy="479135"/>
      </dsp:txXfrm>
    </dsp:sp>
    <dsp:sp modelId="{5B44E972-3B11-8640-A530-2CD7A08E08DE}">
      <dsp:nvSpPr>
        <dsp:cNvPr id="0" name=""/>
        <dsp:cNvSpPr/>
      </dsp:nvSpPr>
      <dsp:spPr>
        <a:xfrm>
          <a:off x="0" y="2875220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8D695-AAAD-E74B-8A93-450EF51C21C4}">
      <dsp:nvSpPr>
        <dsp:cNvPr id="0" name=""/>
        <dsp:cNvSpPr/>
      </dsp:nvSpPr>
      <dsp:spPr>
        <a:xfrm>
          <a:off x="0" y="2875220"/>
          <a:ext cx="8280920" cy="479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Geothermal energy and energy policy.</a:t>
          </a:r>
        </a:p>
      </dsp:txBody>
      <dsp:txXfrm>
        <a:off x="0" y="2875220"/>
        <a:ext cx="8280920" cy="479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4028E-7A5A-4FA5-8702-103EE72B4B32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/>
              <a:t>Change the styles of the mask text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295F-E9F0-40F6-9628-4E45FEC0F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5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71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88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4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2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3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39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15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89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71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07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9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038E-EBAD-4BB6-98CE-CF95D4A937D2}" type="datetimeFigureOut">
              <a:rPr lang="fr-FR" smtClean="0"/>
              <a:pPr/>
              <a:t>11/07/2025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5C83-2FE5-407D-A3BF-0DD3522CF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6D35A14-737F-AD2B-ACC1-8B1B5189C664}"/>
              </a:ext>
            </a:extLst>
          </p:cNvPr>
          <p:cNvSpPr txBox="1"/>
          <p:nvPr/>
        </p:nvSpPr>
        <p:spPr>
          <a:xfrm>
            <a:off x="5724128" y="6093296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i="1" err="1">
                <a:effectLst/>
                <a:ea typeface="Times New Roman" panose="02020603050405020304" pitchFamily="18" charset="0"/>
              </a:rPr>
              <a:t>Earth Layers Diagram, Wikimedia Commons</a:t>
            </a:r>
            <a:endParaRPr lang="fr-FR" sz="1200" i="1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2E3CFC1-9616-8A3C-E104-A724928F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60" y="1052736"/>
            <a:ext cx="7092280" cy="487549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725C503-693E-36A4-6070-B4D5A30341C4}"/>
              </a:ext>
            </a:extLst>
          </p:cNvPr>
          <p:cNvSpPr txBox="1"/>
          <p:nvPr/>
        </p:nvSpPr>
        <p:spPr>
          <a:xfrm>
            <a:off x="3590027" y="244371"/>
            <a:ext cx="464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What is Geothermal Energy?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AA1245-E2C4-4882-3C4C-376C9BC0177B}"/>
              </a:ext>
            </a:extLst>
          </p:cNvPr>
          <p:cNvSpPr txBox="1"/>
          <p:nvPr/>
        </p:nvSpPr>
        <p:spPr>
          <a:xfrm>
            <a:off x="0" y="2348880"/>
            <a:ext cx="1255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>
                <a:effectLst/>
                <a:ea typeface="Times New Roman" panose="02020603050405020304" pitchFamily="18" charset="0"/>
              </a:rPr>
              <a:t>5 to 70 km thick</a:t>
            </a:r>
            <a:endParaRPr lang="fr-FR" sz="1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95560F-3923-70F1-6128-A65A97112BED}"/>
              </a:ext>
            </a:extLst>
          </p:cNvPr>
          <p:cNvSpPr txBox="1"/>
          <p:nvPr/>
        </p:nvSpPr>
        <p:spPr>
          <a:xfrm>
            <a:off x="12957" y="2748848"/>
            <a:ext cx="1255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>
                <a:effectLst/>
                <a:ea typeface="Times New Roman" panose="02020603050405020304" pitchFamily="18" charset="0"/>
              </a:rPr>
              <a:t>to 670 km deep</a:t>
            </a:r>
            <a:endParaRPr lang="fr-FR" sz="1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9D7713-8543-9080-5A6F-838356180E57}"/>
              </a:ext>
            </a:extLst>
          </p:cNvPr>
          <p:cNvSpPr txBox="1"/>
          <p:nvPr/>
        </p:nvSpPr>
        <p:spPr>
          <a:xfrm>
            <a:off x="12957" y="3212976"/>
            <a:ext cx="125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>
                <a:effectLst/>
                <a:ea typeface="Times New Roman" panose="02020603050405020304" pitchFamily="18" charset="0"/>
              </a:rPr>
              <a:t>to 2 890 km deep</a:t>
            </a:r>
            <a:endParaRPr lang="fr-FR" sz="12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8EF4A4-7BA9-1C68-C286-C2D64D6BED71}"/>
              </a:ext>
            </a:extLst>
          </p:cNvPr>
          <p:cNvSpPr txBox="1"/>
          <p:nvPr/>
        </p:nvSpPr>
        <p:spPr>
          <a:xfrm>
            <a:off x="12957" y="3722039"/>
            <a:ext cx="125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>
                <a:effectLst/>
                <a:ea typeface="Times New Roman" panose="02020603050405020304" pitchFamily="18" charset="0"/>
              </a:rPr>
              <a:t>to 5 150 km deep</a:t>
            </a:r>
            <a:endParaRPr lang="fr-FR" sz="1200"/>
          </a:p>
        </p:txBody>
      </p:sp>
      <p:pic>
        <p:nvPicPr>
          <p:cNvPr id="9" name="Image 8" descr="Une image contenant texte, livre, Publication, Approvisionnement général&#10;&#10;Le contenu généré par l’IA peut être incorrect.">
            <a:extLst>
              <a:ext uri="{FF2B5EF4-FFF2-40B4-BE49-F238E27FC236}">
                <a16:creationId xmlns:a16="http://schemas.microsoft.com/office/drawing/2014/main" id="{E621F178-415F-12C5-7A62-1A1C2FE16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1" b="3651"/>
          <a:stretch>
            <a:fillRect/>
          </a:stretch>
        </p:blipFill>
        <p:spPr>
          <a:xfrm>
            <a:off x="12957" y="-105166"/>
            <a:ext cx="3400468" cy="11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327D32E-F8A0-724E-F1D4-8FEB76D77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449050"/>
            <a:ext cx="9103572" cy="6220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6A7EC1E-319E-642D-2559-CF3CFB7C6413}"/>
              </a:ext>
            </a:extLst>
          </p:cNvPr>
          <p:cNvSpPr txBox="1"/>
          <p:nvPr/>
        </p:nvSpPr>
        <p:spPr>
          <a:xfrm>
            <a:off x="971600" y="1753652"/>
            <a:ext cx="10081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sz="1400">
                <a:cs typeface="Times New Roman" panose="02020603050405020304" pitchFamily="18" charset="0"/>
              </a:rPr>
              <a:t>Heat exchanger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60D271-0EC9-09AF-FCD2-C0F955B5F2E1}"/>
              </a:ext>
            </a:extLst>
          </p:cNvPr>
          <p:cNvSpPr txBox="1"/>
          <p:nvPr/>
        </p:nvSpPr>
        <p:spPr>
          <a:xfrm>
            <a:off x="899592" y="5517232"/>
            <a:ext cx="15841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>
                <a:cs typeface="Times New Roman" panose="02020603050405020304" pitchFamily="18" charset="0"/>
              </a:rPr>
              <a:t> </a:t>
            </a:r>
            <a:r>
              <a:rPr lang="en" sz="1400">
                <a:cs typeface="Times New Roman" panose="02020603050405020304" pitchFamily="18" charset="0"/>
              </a:rPr>
              <a:t>Re-injection well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47AC8CC-64FB-09C0-B625-0E10CD05DFCA}"/>
              </a:ext>
            </a:extLst>
          </p:cNvPr>
          <p:cNvSpPr txBox="1"/>
          <p:nvPr/>
        </p:nvSpPr>
        <p:spPr>
          <a:xfrm>
            <a:off x="4067944" y="4397783"/>
            <a:ext cx="14176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1400">
                <a:cs typeface="Times New Roman" panose="02020603050405020304" pitchFamily="18" charset="0"/>
              </a:rPr>
              <a:t>Production well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28FD06-BFEF-8A25-B49B-6EF07F02BD4B}"/>
              </a:ext>
            </a:extLst>
          </p:cNvPr>
          <p:cNvSpPr txBox="1"/>
          <p:nvPr/>
        </p:nvSpPr>
        <p:spPr>
          <a:xfrm>
            <a:off x="5076056" y="1321023"/>
            <a:ext cx="11521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1400">
                <a:cs typeface="Times New Roman" panose="02020603050405020304" pitchFamily="18" charset="0"/>
              </a:rPr>
              <a:t>Substations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9D792F-4283-5153-0F92-9C8AF59FA25F}"/>
              </a:ext>
            </a:extLst>
          </p:cNvPr>
          <p:cNvSpPr txBox="1"/>
          <p:nvPr/>
        </p:nvSpPr>
        <p:spPr>
          <a:xfrm>
            <a:off x="7236296" y="3632665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>
                <a:cs typeface="Times New Roman" panose="02020603050405020304" pitchFamily="18" charset="0"/>
              </a:rPr>
              <a:t> </a:t>
            </a:r>
            <a:r>
              <a:rPr lang="en" sz="1400">
                <a:cs typeface="Times New Roman" panose="02020603050405020304" pitchFamily="18" charset="0"/>
              </a:rPr>
              <a:t>Depth 1,200 m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DCC9E1-183D-61F6-DCCA-E0F388862080}"/>
              </a:ext>
            </a:extLst>
          </p:cNvPr>
          <p:cNvSpPr txBox="1"/>
          <p:nvPr/>
        </p:nvSpPr>
        <p:spPr>
          <a:xfrm>
            <a:off x="107504" y="2298358"/>
            <a:ext cx="15841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1400">
                <a:cs typeface="Times New Roman" panose="02020603050405020304" pitchFamily="18" charset="0"/>
              </a:rPr>
              <a:t>Central heating</a:t>
            </a:r>
          </a:p>
          <a:p>
            <a:pPr algn="ctr"/>
            <a:endParaRPr lang="en-GB" sz="200"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16D86C-6C43-D39E-05E6-BBF33928FD4D}"/>
              </a:ext>
            </a:extLst>
          </p:cNvPr>
          <p:cNvSpPr txBox="1"/>
          <p:nvPr/>
        </p:nvSpPr>
        <p:spPr>
          <a:xfrm>
            <a:off x="4521240" y="5637800"/>
            <a:ext cx="18519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>
                <a:cs typeface="Times New Roman" panose="02020603050405020304" pitchFamily="18" charset="0"/>
              </a:rPr>
              <a:t> </a:t>
            </a:r>
            <a:r>
              <a:rPr lang="en" sz="1400">
                <a:cs typeface="Times New Roman" panose="02020603050405020304" pitchFamily="18" charset="0"/>
              </a:rPr>
              <a:t>Pumped water at 55°C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7CF769-22B5-4F98-053B-BF0D19A36D4C}"/>
              </a:ext>
            </a:extLst>
          </p:cNvPr>
          <p:cNvSpPr txBox="1"/>
          <p:nvPr/>
        </p:nvSpPr>
        <p:spPr>
          <a:xfrm>
            <a:off x="3429142" y="6042774"/>
            <a:ext cx="207812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sz="1600">
                <a:cs typeface="Times New Roman" panose="02020603050405020304" pitchFamily="18" charset="0"/>
              </a:rPr>
              <a:t> </a:t>
            </a:r>
            <a:r>
              <a:rPr lang="en" sz="1400">
                <a:cs typeface="Times New Roman" panose="02020603050405020304" pitchFamily="18" charset="0"/>
              </a:rPr>
              <a:t>Discharged water at 38°C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404701C-4279-C9F0-4C1E-5536D8E7F9F5}"/>
              </a:ext>
            </a:extLst>
          </p:cNvPr>
          <p:cNvSpPr/>
          <p:nvPr/>
        </p:nvSpPr>
        <p:spPr>
          <a:xfrm>
            <a:off x="5485600" y="2682498"/>
            <a:ext cx="565957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8D8C4C-82D0-9325-0C8A-C4FD2C456849}"/>
              </a:ext>
            </a:extLst>
          </p:cNvPr>
          <p:cNvSpPr/>
          <p:nvPr/>
        </p:nvSpPr>
        <p:spPr>
          <a:xfrm>
            <a:off x="4139952" y="3481263"/>
            <a:ext cx="1512168" cy="16376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75FFE8DB-08A5-2028-8270-6037DED41F14}"/>
              </a:ext>
            </a:extLst>
          </p:cNvPr>
          <p:cNvSpPr/>
          <p:nvPr/>
        </p:nvSpPr>
        <p:spPr>
          <a:xfrm>
            <a:off x="5508756" y="3394135"/>
            <a:ext cx="453439" cy="215247"/>
          </a:xfrm>
          <a:custGeom>
            <a:avLst/>
            <a:gdLst>
              <a:gd name="connsiteX0" fmla="*/ 0 w 453439"/>
              <a:gd name="connsiteY0" fmla="*/ 4762 h 215247"/>
              <a:gd name="connsiteX1" fmla="*/ 0 w 453439"/>
              <a:gd name="connsiteY1" fmla="*/ 4762 h 215247"/>
              <a:gd name="connsiteX2" fmla="*/ 28575 w 453439"/>
              <a:gd name="connsiteY2" fmla="*/ 138112 h 215247"/>
              <a:gd name="connsiteX3" fmla="*/ 23812 w 453439"/>
              <a:gd name="connsiteY3" fmla="*/ 209550 h 215247"/>
              <a:gd name="connsiteX4" fmla="*/ 119062 w 453439"/>
              <a:gd name="connsiteY4" fmla="*/ 195262 h 215247"/>
              <a:gd name="connsiteX5" fmla="*/ 147637 w 453439"/>
              <a:gd name="connsiteY5" fmla="*/ 190500 h 215247"/>
              <a:gd name="connsiteX6" fmla="*/ 166687 w 453439"/>
              <a:gd name="connsiteY6" fmla="*/ 185737 h 215247"/>
              <a:gd name="connsiteX7" fmla="*/ 190500 w 453439"/>
              <a:gd name="connsiteY7" fmla="*/ 190500 h 215247"/>
              <a:gd name="connsiteX8" fmla="*/ 219075 w 453439"/>
              <a:gd name="connsiteY8" fmla="*/ 195262 h 215247"/>
              <a:gd name="connsiteX9" fmla="*/ 242887 w 453439"/>
              <a:gd name="connsiteY9" fmla="*/ 204787 h 215247"/>
              <a:gd name="connsiteX10" fmla="*/ 290512 w 453439"/>
              <a:gd name="connsiteY10" fmla="*/ 195262 h 215247"/>
              <a:gd name="connsiteX11" fmla="*/ 309562 w 453439"/>
              <a:gd name="connsiteY11" fmla="*/ 190500 h 215247"/>
              <a:gd name="connsiteX12" fmla="*/ 438150 w 453439"/>
              <a:gd name="connsiteY12" fmla="*/ 185737 h 215247"/>
              <a:gd name="connsiteX13" fmla="*/ 452437 w 453439"/>
              <a:gd name="connsiteY13" fmla="*/ 171450 h 215247"/>
              <a:gd name="connsiteX14" fmla="*/ 438150 w 453439"/>
              <a:gd name="connsiteY14" fmla="*/ 90487 h 215247"/>
              <a:gd name="connsiteX15" fmla="*/ 419100 w 453439"/>
              <a:gd name="connsiteY15" fmla="*/ 61912 h 215247"/>
              <a:gd name="connsiteX16" fmla="*/ 409575 w 453439"/>
              <a:gd name="connsiteY16" fmla="*/ 47625 h 215247"/>
              <a:gd name="connsiteX17" fmla="*/ 342900 w 453439"/>
              <a:gd name="connsiteY17" fmla="*/ 33337 h 215247"/>
              <a:gd name="connsiteX18" fmla="*/ 276225 w 453439"/>
              <a:gd name="connsiteY18" fmla="*/ 14287 h 215247"/>
              <a:gd name="connsiteX19" fmla="*/ 209550 w 453439"/>
              <a:gd name="connsiteY19" fmla="*/ 0 h 215247"/>
              <a:gd name="connsiteX20" fmla="*/ 104775 w 453439"/>
              <a:gd name="connsiteY20" fmla="*/ 9525 h 215247"/>
              <a:gd name="connsiteX21" fmla="*/ 90487 w 453439"/>
              <a:gd name="connsiteY21" fmla="*/ 14287 h 215247"/>
              <a:gd name="connsiteX22" fmla="*/ 57150 w 453439"/>
              <a:gd name="connsiteY22" fmla="*/ 23812 h 215247"/>
              <a:gd name="connsiteX23" fmla="*/ 0 w 453439"/>
              <a:gd name="connsiteY23" fmla="*/ 4762 h 21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3439" h="215247">
                <a:moveTo>
                  <a:pt x="0" y="4762"/>
                </a:moveTo>
                <a:lnTo>
                  <a:pt x="0" y="4762"/>
                </a:lnTo>
                <a:cubicBezTo>
                  <a:pt x="9525" y="49212"/>
                  <a:pt x="23325" y="92957"/>
                  <a:pt x="28575" y="138112"/>
                </a:cubicBezTo>
                <a:cubicBezTo>
                  <a:pt x="31331" y="161818"/>
                  <a:pt x="3634" y="196806"/>
                  <a:pt x="23812" y="209550"/>
                </a:cubicBezTo>
                <a:cubicBezTo>
                  <a:pt x="50957" y="226694"/>
                  <a:pt x="87330" y="200144"/>
                  <a:pt x="119062" y="195262"/>
                </a:cubicBezTo>
                <a:cubicBezTo>
                  <a:pt x="128606" y="193794"/>
                  <a:pt x="138168" y="192394"/>
                  <a:pt x="147637" y="190500"/>
                </a:cubicBezTo>
                <a:cubicBezTo>
                  <a:pt x="154055" y="189216"/>
                  <a:pt x="160337" y="187325"/>
                  <a:pt x="166687" y="185737"/>
                </a:cubicBezTo>
                <a:lnTo>
                  <a:pt x="190500" y="190500"/>
                </a:lnTo>
                <a:cubicBezTo>
                  <a:pt x="200001" y="192227"/>
                  <a:pt x="209759" y="192721"/>
                  <a:pt x="219075" y="195262"/>
                </a:cubicBezTo>
                <a:cubicBezTo>
                  <a:pt x="227323" y="197511"/>
                  <a:pt x="234950" y="201612"/>
                  <a:pt x="242887" y="204787"/>
                </a:cubicBezTo>
                <a:lnTo>
                  <a:pt x="290512" y="195262"/>
                </a:lnTo>
                <a:cubicBezTo>
                  <a:pt x="296912" y="193891"/>
                  <a:pt x="303030" y="190921"/>
                  <a:pt x="309562" y="190500"/>
                </a:cubicBezTo>
                <a:cubicBezTo>
                  <a:pt x="352365" y="187739"/>
                  <a:pt x="395287" y="187325"/>
                  <a:pt x="438150" y="185737"/>
                </a:cubicBezTo>
                <a:cubicBezTo>
                  <a:pt x="442912" y="180975"/>
                  <a:pt x="451547" y="178126"/>
                  <a:pt x="452437" y="171450"/>
                </a:cubicBezTo>
                <a:cubicBezTo>
                  <a:pt x="455743" y="146656"/>
                  <a:pt x="450849" y="113768"/>
                  <a:pt x="438150" y="90487"/>
                </a:cubicBezTo>
                <a:cubicBezTo>
                  <a:pt x="432668" y="80437"/>
                  <a:pt x="425450" y="71437"/>
                  <a:pt x="419100" y="61912"/>
                </a:cubicBezTo>
                <a:cubicBezTo>
                  <a:pt x="415925" y="57150"/>
                  <a:pt x="415128" y="49013"/>
                  <a:pt x="409575" y="47625"/>
                </a:cubicBezTo>
                <a:cubicBezTo>
                  <a:pt x="357356" y="34569"/>
                  <a:pt x="440137" y="54945"/>
                  <a:pt x="342900" y="33337"/>
                </a:cubicBezTo>
                <a:cubicBezTo>
                  <a:pt x="275902" y="18449"/>
                  <a:pt x="331912" y="30198"/>
                  <a:pt x="276225" y="14287"/>
                </a:cubicBezTo>
                <a:cubicBezTo>
                  <a:pt x="242995" y="4793"/>
                  <a:pt x="240535" y="5164"/>
                  <a:pt x="209550" y="0"/>
                </a:cubicBezTo>
                <a:cubicBezTo>
                  <a:pt x="174625" y="3175"/>
                  <a:pt x="139594" y="5347"/>
                  <a:pt x="104775" y="9525"/>
                </a:cubicBezTo>
                <a:cubicBezTo>
                  <a:pt x="99791" y="10123"/>
                  <a:pt x="95296" y="12844"/>
                  <a:pt x="90487" y="14287"/>
                </a:cubicBezTo>
                <a:cubicBezTo>
                  <a:pt x="79417" y="17608"/>
                  <a:pt x="68220" y="20491"/>
                  <a:pt x="57150" y="23812"/>
                </a:cubicBezTo>
                <a:cubicBezTo>
                  <a:pt x="42221" y="28291"/>
                  <a:pt x="9525" y="7937"/>
                  <a:pt x="0" y="4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41ECAF-67BF-BDAB-0E88-40267033F96F}"/>
              </a:ext>
            </a:extLst>
          </p:cNvPr>
          <p:cNvSpPr txBox="1"/>
          <p:nvPr/>
        </p:nvSpPr>
        <p:spPr>
          <a:xfrm>
            <a:off x="4139952" y="63025"/>
            <a:ext cx="461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Geothermal District Heating</a:t>
            </a:r>
            <a:endParaRPr lang="fr-FR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BFD544-C3E6-772C-E8A0-92066ABBDAE8}"/>
              </a:ext>
            </a:extLst>
          </p:cNvPr>
          <p:cNvSpPr txBox="1"/>
          <p:nvPr/>
        </p:nvSpPr>
        <p:spPr>
          <a:xfrm>
            <a:off x="5724128" y="6093296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i="1">
                <a:effectLst/>
                <a:ea typeface="Times New Roman" panose="02020603050405020304" pitchFamily="18" charset="0"/>
              </a:rPr>
              <a:t>District heating, Wikimedia Commons</a:t>
            </a:r>
            <a:endParaRPr lang="fr-FR" sz="1200" i="1"/>
          </a:p>
        </p:txBody>
      </p:sp>
      <p:pic>
        <p:nvPicPr>
          <p:cNvPr id="16" name="Image 15" descr="Une image contenant texte, livre, Publication, Approvisionnement général&#10;&#10;Le contenu généré par l’IA peut être incorrect.">
            <a:extLst>
              <a:ext uri="{FF2B5EF4-FFF2-40B4-BE49-F238E27FC236}">
                <a16:creationId xmlns:a16="http://schemas.microsoft.com/office/drawing/2014/main" id="{D9F51FB8-35C1-3FE9-BEA6-D39FC78DA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1" b="3651"/>
          <a:stretch>
            <a:fillRect/>
          </a:stretch>
        </p:blipFill>
        <p:spPr>
          <a:xfrm>
            <a:off x="12957" y="-167796"/>
            <a:ext cx="3400468" cy="11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36201F-FF5F-3457-3593-D683BD4FF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-148" b="354"/>
          <a:stretch/>
        </p:blipFill>
        <p:spPr>
          <a:xfrm>
            <a:off x="-143293" y="648072"/>
            <a:ext cx="9430586" cy="62373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0A3CA96-AE16-3EE1-053E-5CBD127797A9}"/>
              </a:ext>
            </a:extLst>
          </p:cNvPr>
          <p:cNvSpPr txBox="1"/>
          <p:nvPr/>
        </p:nvSpPr>
        <p:spPr>
          <a:xfrm>
            <a:off x="2070705" y="106923"/>
            <a:ext cx="500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Case Study: Reykjavik, Iceland</a:t>
            </a:r>
            <a:endParaRPr lang="fr-FR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8DCC5D6-B52C-2EB1-BD77-66266FCA26DF}"/>
              </a:ext>
            </a:extLst>
          </p:cNvPr>
          <p:cNvSpPr txBox="1"/>
          <p:nvPr/>
        </p:nvSpPr>
        <p:spPr>
          <a:xfrm>
            <a:off x="5737648" y="6449833"/>
            <a:ext cx="3563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Reykjavik Geothermal plant, Wikimedia Commons</a:t>
            </a:r>
            <a:endParaRPr lang="fr-FR" sz="12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2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5A2633-BB39-8EC1-25D1-35E768A05032}"/>
              </a:ext>
            </a:extLst>
          </p:cNvPr>
          <p:cNvSpPr txBox="1"/>
          <p:nvPr/>
        </p:nvSpPr>
        <p:spPr>
          <a:xfrm>
            <a:off x="4531493" y="117500"/>
            <a:ext cx="303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err="1">
                <a:solidFill>
                  <a:srgbClr val="002060"/>
                </a:solidFill>
                <a:cs typeface="Times New Roman" panose="02020603050405020304" pitchFamily="18" charset="0"/>
              </a:rPr>
              <a:t>Themes of discussion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3D499A-A2AF-8266-4948-968D03BF171B}"/>
              </a:ext>
            </a:extLst>
          </p:cNvPr>
          <p:cNvSpPr txBox="1"/>
          <p:nvPr/>
        </p:nvSpPr>
        <p:spPr>
          <a:xfrm>
            <a:off x="354010" y="4847242"/>
            <a:ext cx="7524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+mj-lt"/>
              <a:buAutoNum type="arabicPeriod"/>
            </a:pPr>
            <a:r>
              <a:rPr lang="e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Choose a theme.</a:t>
            </a:r>
          </a:p>
          <a:p>
            <a:endParaRPr lang="fr-FR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58775" indent="-358775">
              <a:buFont typeface="+mj-lt"/>
              <a:buAutoNum type="arabicPeriod" startAt="2"/>
            </a:pPr>
            <a:r>
              <a:rPr lang="e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Make a summary of 3 – 4 sentences.</a:t>
            </a:r>
          </a:p>
          <a:p>
            <a:endParaRPr lang="fr-FR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58775" indent="-358775">
              <a:buFont typeface="+mj-lt"/>
              <a:buAutoNum type="arabicPeriod" startAt="3"/>
            </a:pPr>
            <a:r>
              <a:rPr lang="e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Oral presentation in ENGLISH in front of the class (2 – 3 minutes).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F635D2-5B63-B9BD-3BE5-BC8DFA5E4806}"/>
              </a:ext>
            </a:extLst>
          </p:cNvPr>
          <p:cNvSpPr txBox="1"/>
          <p:nvPr/>
        </p:nvSpPr>
        <p:spPr>
          <a:xfrm>
            <a:off x="7412833" y="5060259"/>
            <a:ext cx="137715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" sz="2000">
                <a:solidFill>
                  <a:srgbClr val="002060"/>
                </a:solidFill>
                <a:cs typeface="Times New Roman" panose="02020603050405020304" pitchFamily="18" charset="0"/>
              </a:rPr>
              <a:t>30 minutes.</a:t>
            </a:r>
          </a:p>
        </p:txBody>
      </p:sp>
      <p:pic>
        <p:nvPicPr>
          <p:cNvPr id="3" name="Image 2" descr="Une image contenant texte, livre, Publication, Approvisionnement général&#10;&#10;Le contenu généré par l’IA peut être incorrect.">
            <a:extLst>
              <a:ext uri="{FF2B5EF4-FFF2-40B4-BE49-F238E27FC236}">
                <a16:creationId xmlns:a16="http://schemas.microsoft.com/office/drawing/2014/main" id="{0C89DCD7-2AF7-F168-F0F2-39811701A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1" b="3651"/>
          <a:stretch>
            <a:fillRect/>
          </a:stretch>
        </p:blipFill>
        <p:spPr>
          <a:xfrm>
            <a:off x="12957" y="-105166"/>
            <a:ext cx="3400468" cy="1110832"/>
          </a:xfrm>
          <a:prstGeom prst="rect">
            <a:avLst/>
          </a:prstGeom>
        </p:spPr>
      </p:pic>
      <p:graphicFrame>
        <p:nvGraphicFramePr>
          <p:cNvPr id="11" name="ZoneTexte 5">
            <a:extLst>
              <a:ext uri="{FF2B5EF4-FFF2-40B4-BE49-F238E27FC236}">
                <a16:creationId xmlns:a16="http://schemas.microsoft.com/office/drawing/2014/main" id="{2E551501-B9C9-A6F8-EA9A-1938CEB21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271110"/>
              </p:ext>
            </p:extLst>
          </p:nvPr>
        </p:nvGraphicFramePr>
        <p:xfrm>
          <a:off x="431540" y="1355580"/>
          <a:ext cx="8280920" cy="335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064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171</Words>
  <Application>Microsoft Macintosh PowerPoint</Application>
  <PresentationFormat>Affichage à l'écran (4:3)</PresentationFormat>
  <Paragraphs>32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Thème Office 2013 – 2022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Cécile CANU</cp:lastModifiedBy>
  <cp:revision>1</cp:revision>
  <dcterms:modified xsi:type="dcterms:W3CDTF">2025-07-11T14:10:25Z</dcterms:modified>
</cp:coreProperties>
</file>