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0" r:id="rId4"/>
    <p:sldId id="265" r:id="rId5"/>
    <p:sldId id="261" r:id="rId6"/>
    <p:sldId id="263" r:id="rId7"/>
    <p:sldId id="268" r:id="rId8"/>
    <p:sldId id="269" r:id="rId9"/>
    <p:sldId id="259" r:id="rId10"/>
    <p:sldId id="258" r:id="rId11"/>
    <p:sldId id="267" r:id="rId12"/>
    <p:sldId id="273" r:id="rId13"/>
    <p:sldId id="264" r:id="rId14"/>
    <p:sldId id="270" r:id="rId15"/>
    <p:sldId id="271" r:id="rId16"/>
    <p:sldId id="274" r:id="rId17"/>
    <p:sldId id="272" r:id="rId18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990" y="-114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AE4-A016-4C26-9877-F1DDB88881D0}" type="datetimeFigureOut">
              <a:rPr lang="fr-FR" smtClean="0"/>
              <a:pPr/>
              <a:t>10/05/2024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58A1-C63A-47EC-853B-9995D5D99B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3017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AE4-A016-4C26-9877-F1DDB88881D0}" type="datetimeFigureOut">
              <a:rPr lang="fr-FR" smtClean="0"/>
              <a:pPr/>
              <a:t>10/05/2024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58A1-C63A-47EC-853B-9995D5D99B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7833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AE4-A016-4C26-9877-F1DDB88881D0}" type="datetimeFigureOut">
              <a:rPr lang="fr-FR" smtClean="0"/>
              <a:pPr/>
              <a:t>10/05/2024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58A1-C63A-47EC-853B-9995D5D99B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7518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AE4-A016-4C26-9877-F1DDB88881D0}" type="datetimeFigureOut">
              <a:rPr lang="fr-FR" smtClean="0"/>
              <a:pPr/>
              <a:t>10/05/2024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58A1-C63A-47EC-853B-9995D5D99B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268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AE4-A016-4C26-9877-F1DDB88881D0}" type="datetimeFigureOut">
              <a:rPr lang="fr-FR" smtClean="0"/>
              <a:pPr/>
              <a:t>10/05/2024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58A1-C63A-47EC-853B-9995D5D99B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4399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AE4-A016-4C26-9877-F1DDB88881D0}" type="datetimeFigureOut">
              <a:rPr lang="fr-FR" smtClean="0"/>
              <a:pPr/>
              <a:t>10/05/2024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58A1-C63A-47EC-853B-9995D5D99B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7298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AE4-A016-4C26-9877-F1DDB88881D0}" type="datetimeFigureOut">
              <a:rPr lang="fr-FR" smtClean="0"/>
              <a:pPr/>
              <a:t>10/05/2024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58A1-C63A-47EC-853B-9995D5D99B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5351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AE4-A016-4C26-9877-F1DDB88881D0}" type="datetimeFigureOut">
              <a:rPr lang="fr-FR" smtClean="0"/>
              <a:pPr/>
              <a:t>10/05/2024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58A1-C63A-47EC-853B-9995D5D99B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6360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AE4-A016-4C26-9877-F1DDB88881D0}" type="datetimeFigureOut">
              <a:rPr lang="fr-FR" smtClean="0"/>
              <a:pPr/>
              <a:t>10/05/2024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58A1-C63A-47EC-853B-9995D5D99B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6979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AE4-A016-4C26-9877-F1DDB88881D0}" type="datetimeFigureOut">
              <a:rPr lang="fr-FR" smtClean="0"/>
              <a:pPr/>
              <a:t>10/05/2024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58A1-C63A-47EC-853B-9995D5D99B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0722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AE4-A016-4C26-9877-F1DDB88881D0}" type="datetimeFigureOut">
              <a:rPr lang="fr-FR" smtClean="0"/>
              <a:pPr/>
              <a:t>10/05/2024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58A1-C63A-47EC-853B-9995D5D99B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805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7AE4-A016-4C26-9877-F1DDB88881D0}" type="datetimeFigureOut">
              <a:rPr lang="fr-FR" smtClean="0"/>
              <a:pPr/>
              <a:t>10/05/2024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C58A1-C63A-47EC-853B-9995D5D99B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4183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bâtiment, gris, Symétrie, motif&#10;&#10;Description générée automatiquement">
            <a:extLst>
              <a:ext uri="{FF2B5EF4-FFF2-40B4-BE49-F238E27FC236}">
                <a16:creationId xmlns="" xmlns:a16="http://schemas.microsoft.com/office/drawing/2014/main" id="{C4E2E77D-E67B-5BE5-57DF-AE2129B7C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0" cy="6857999"/>
          </a:xfrm>
          <a:prstGeom prst="rect">
            <a:avLst/>
          </a:prstGeom>
        </p:spPr>
      </p:pic>
      <p:pic>
        <p:nvPicPr>
          <p:cNvPr id="7" name="Image 6" descr="Une image contenant conception&#10;&#10;Description générée automatiquement avec une confiance moyenne">
            <a:extLst>
              <a:ext uri="{FF2B5EF4-FFF2-40B4-BE49-F238E27FC236}">
                <a16:creationId xmlns="" xmlns:a16="http://schemas.microsoft.com/office/drawing/2014/main" id="{45544DC6-B932-B958-D35B-B764630EE0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6585">
            <a:off x="5990942" y="4306241"/>
            <a:ext cx="2748455" cy="2066838"/>
          </a:xfrm>
          <a:prstGeom prst="rect">
            <a:avLst/>
          </a:prstGeom>
        </p:spPr>
      </p:pic>
      <p:pic>
        <p:nvPicPr>
          <p:cNvPr id="14" name="Image 13" descr="Une image contenant art, Graphique, étoile, créativité&#10;&#10;Description générée automatiquement">
            <a:extLst>
              <a:ext uri="{FF2B5EF4-FFF2-40B4-BE49-F238E27FC236}">
                <a16:creationId xmlns="" xmlns:a16="http://schemas.microsoft.com/office/drawing/2014/main" id="{AD30E0E0-E55E-B7A1-F9A0-4E472F7B04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43" y="3108174"/>
            <a:ext cx="2420267" cy="2231486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="" xmlns:a16="http://schemas.microsoft.com/office/drawing/2014/main" id="{3B93877F-E59D-CF09-994D-D52BD39046C6}"/>
              </a:ext>
            </a:extLst>
          </p:cNvPr>
          <p:cNvSpPr/>
          <p:nvPr/>
        </p:nvSpPr>
        <p:spPr>
          <a:xfrm rot="1706093">
            <a:off x="807052" y="905654"/>
            <a:ext cx="1800000" cy="180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="" xmlns:a16="http://schemas.microsoft.com/office/drawing/2014/main" id="{4833E8AE-E4DC-F5DF-0AF5-2DBCA6E6E601}"/>
              </a:ext>
            </a:extLst>
          </p:cNvPr>
          <p:cNvSpPr/>
          <p:nvPr/>
        </p:nvSpPr>
        <p:spPr>
          <a:xfrm rot="295494">
            <a:off x="3395687" y="493783"/>
            <a:ext cx="1800000" cy="180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="" xmlns:a16="http://schemas.microsoft.com/office/drawing/2014/main" id="{2BCE6B12-7CA9-4FB5-1D6A-DFCA4E2EC2D9}"/>
              </a:ext>
            </a:extLst>
          </p:cNvPr>
          <p:cNvSpPr/>
          <p:nvPr/>
        </p:nvSpPr>
        <p:spPr>
          <a:xfrm rot="21119314">
            <a:off x="1465933" y="3297939"/>
            <a:ext cx="1800000" cy="180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="" xmlns:a16="http://schemas.microsoft.com/office/drawing/2014/main" id="{F2B07721-254B-BF6B-15DC-96B76C47A824}"/>
              </a:ext>
            </a:extLst>
          </p:cNvPr>
          <p:cNvSpPr/>
          <p:nvPr/>
        </p:nvSpPr>
        <p:spPr>
          <a:xfrm rot="19839994">
            <a:off x="6219213" y="873534"/>
            <a:ext cx="1800000" cy="180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="" xmlns:a16="http://schemas.microsoft.com/office/drawing/2014/main" id="{86FF5F45-368D-BA84-D3B4-AA688AF208DD}"/>
              </a:ext>
            </a:extLst>
          </p:cNvPr>
          <p:cNvSpPr/>
          <p:nvPr/>
        </p:nvSpPr>
        <p:spPr>
          <a:xfrm rot="1907943">
            <a:off x="4058560" y="2953693"/>
            <a:ext cx="1800000" cy="180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BA2482A1-446C-E7E7-D8CA-8A7AA43398CB}"/>
              </a:ext>
            </a:extLst>
          </p:cNvPr>
          <p:cNvSpPr txBox="1"/>
          <p:nvPr/>
        </p:nvSpPr>
        <p:spPr>
          <a:xfrm>
            <a:off x="1826293" y="5525924"/>
            <a:ext cx="4015843" cy="101566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LABOBOUM</a:t>
            </a:r>
          </a:p>
        </p:txBody>
      </p:sp>
    </p:spTree>
    <p:extLst>
      <p:ext uri="{BB962C8B-B14F-4D97-AF65-F5344CB8AC3E}">
        <p14:creationId xmlns="" xmlns:p14="http://schemas.microsoft.com/office/powerpoint/2010/main" val="172857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3EE4CC4E-EEF1-6BD3-92F2-DF4D5A6B20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411027" y="380654"/>
            <a:ext cx="1269050" cy="910734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="" xmlns:a16="http://schemas.microsoft.com/office/drawing/2014/main" id="{5DB9D45C-D1B2-8806-5838-DDF311B7C8EA}"/>
              </a:ext>
            </a:extLst>
          </p:cNvPr>
          <p:cNvSpPr/>
          <p:nvPr/>
        </p:nvSpPr>
        <p:spPr>
          <a:xfrm>
            <a:off x="420077" y="229854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DE549BEB-D706-5F05-6D60-0DBFD51185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2159997" y="380654"/>
            <a:ext cx="1269050" cy="910734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="" xmlns:a16="http://schemas.microsoft.com/office/drawing/2014/main" id="{5A301BD9-6E18-AB63-E1ED-28ECDA59F6C5}"/>
              </a:ext>
            </a:extLst>
          </p:cNvPr>
          <p:cNvSpPr/>
          <p:nvPr/>
        </p:nvSpPr>
        <p:spPr>
          <a:xfrm>
            <a:off x="2169047" y="229854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D40BB8AE-EDBF-8ACF-4AC8-041AF7484F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3941580" y="380654"/>
            <a:ext cx="1269050" cy="910734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="" xmlns:a16="http://schemas.microsoft.com/office/drawing/2014/main" id="{8FF139AF-0B63-B765-6E35-F3D3B93BBF58}"/>
              </a:ext>
            </a:extLst>
          </p:cNvPr>
          <p:cNvSpPr/>
          <p:nvPr/>
        </p:nvSpPr>
        <p:spPr>
          <a:xfrm>
            <a:off x="3950630" y="229854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0950EE81-8A9E-5FDB-5271-0276D04BD1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5670569" y="380654"/>
            <a:ext cx="1269050" cy="910734"/>
          </a:xfrm>
          <a:prstGeom prst="rect">
            <a:avLst/>
          </a:prstGeom>
        </p:spPr>
      </p:pic>
      <p:sp>
        <p:nvSpPr>
          <p:cNvPr id="23" name="Rectangle : coins arrondis 22">
            <a:extLst>
              <a:ext uri="{FF2B5EF4-FFF2-40B4-BE49-F238E27FC236}">
                <a16:creationId xmlns="" xmlns:a16="http://schemas.microsoft.com/office/drawing/2014/main" id="{998E33EC-C2F0-B0D5-89A6-C1E59AC2D6A9}"/>
              </a:ext>
            </a:extLst>
          </p:cNvPr>
          <p:cNvSpPr/>
          <p:nvPr/>
        </p:nvSpPr>
        <p:spPr>
          <a:xfrm>
            <a:off x="5679619" y="229854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96D8ED75-3239-F970-7FF9-2D10CD120A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7375995" y="352165"/>
            <a:ext cx="1269050" cy="910734"/>
          </a:xfrm>
          <a:prstGeom prst="rect">
            <a:avLst/>
          </a:prstGeom>
        </p:spPr>
      </p:pic>
      <p:sp>
        <p:nvSpPr>
          <p:cNvPr id="25" name="Rectangle : coins arrondis 24">
            <a:extLst>
              <a:ext uri="{FF2B5EF4-FFF2-40B4-BE49-F238E27FC236}">
                <a16:creationId xmlns="" xmlns:a16="http://schemas.microsoft.com/office/drawing/2014/main" id="{C8482D58-CDC0-8121-FF08-55761E3BF55D}"/>
              </a:ext>
            </a:extLst>
          </p:cNvPr>
          <p:cNvSpPr/>
          <p:nvPr/>
        </p:nvSpPr>
        <p:spPr>
          <a:xfrm>
            <a:off x="7385045" y="201365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="" xmlns:a16="http://schemas.microsoft.com/office/drawing/2014/main" id="{594B55B6-6D42-C989-7CD7-CFE6CFF9ED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401977" y="1940939"/>
            <a:ext cx="1269050" cy="910734"/>
          </a:xfrm>
          <a:prstGeom prst="rect">
            <a:avLst/>
          </a:prstGeom>
        </p:spPr>
      </p:pic>
      <p:sp>
        <p:nvSpPr>
          <p:cNvPr id="29" name="Rectangle : coins arrondis 28">
            <a:extLst>
              <a:ext uri="{FF2B5EF4-FFF2-40B4-BE49-F238E27FC236}">
                <a16:creationId xmlns="" xmlns:a16="http://schemas.microsoft.com/office/drawing/2014/main" id="{72B8BC24-A754-0321-FAF6-2BF98692DE6D}"/>
              </a:ext>
            </a:extLst>
          </p:cNvPr>
          <p:cNvSpPr/>
          <p:nvPr/>
        </p:nvSpPr>
        <p:spPr>
          <a:xfrm>
            <a:off x="411027" y="1790139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="" xmlns:a16="http://schemas.microsoft.com/office/drawing/2014/main" id="{B123E2EF-D896-1C87-B4F4-02E5A65B45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2150947" y="1940939"/>
            <a:ext cx="1269050" cy="910734"/>
          </a:xfrm>
          <a:prstGeom prst="rect">
            <a:avLst/>
          </a:prstGeom>
        </p:spPr>
      </p:pic>
      <p:sp>
        <p:nvSpPr>
          <p:cNvPr id="31" name="Rectangle : coins arrondis 30">
            <a:extLst>
              <a:ext uri="{FF2B5EF4-FFF2-40B4-BE49-F238E27FC236}">
                <a16:creationId xmlns="" xmlns:a16="http://schemas.microsoft.com/office/drawing/2014/main" id="{5F82FB35-9D86-0269-6139-A7E10BE1611B}"/>
              </a:ext>
            </a:extLst>
          </p:cNvPr>
          <p:cNvSpPr/>
          <p:nvPr/>
        </p:nvSpPr>
        <p:spPr>
          <a:xfrm>
            <a:off x="2159997" y="1790139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="" xmlns:a16="http://schemas.microsoft.com/office/drawing/2014/main" id="{68DA8C27-A2E4-CBC3-DB4C-AC333EF9B1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3932530" y="1940939"/>
            <a:ext cx="1269050" cy="910734"/>
          </a:xfrm>
          <a:prstGeom prst="rect">
            <a:avLst/>
          </a:prstGeom>
        </p:spPr>
      </p:pic>
      <p:sp>
        <p:nvSpPr>
          <p:cNvPr id="33" name="Rectangle : coins arrondis 32">
            <a:extLst>
              <a:ext uri="{FF2B5EF4-FFF2-40B4-BE49-F238E27FC236}">
                <a16:creationId xmlns="" xmlns:a16="http://schemas.microsoft.com/office/drawing/2014/main" id="{6FCB47DE-7310-589B-CE63-1AF10D462938}"/>
              </a:ext>
            </a:extLst>
          </p:cNvPr>
          <p:cNvSpPr/>
          <p:nvPr/>
        </p:nvSpPr>
        <p:spPr>
          <a:xfrm>
            <a:off x="3941580" y="1790139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>
            <a:extLst>
              <a:ext uri="{FF2B5EF4-FFF2-40B4-BE49-F238E27FC236}">
                <a16:creationId xmlns="" xmlns:a16="http://schemas.microsoft.com/office/drawing/2014/main" id="{024AEFB0-EEFB-2086-AA1C-854A428665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5661519" y="1940939"/>
            <a:ext cx="1269050" cy="910734"/>
          </a:xfrm>
          <a:prstGeom prst="rect">
            <a:avLst/>
          </a:prstGeom>
        </p:spPr>
      </p:pic>
      <p:sp>
        <p:nvSpPr>
          <p:cNvPr id="35" name="Rectangle : coins arrondis 34">
            <a:extLst>
              <a:ext uri="{FF2B5EF4-FFF2-40B4-BE49-F238E27FC236}">
                <a16:creationId xmlns="" xmlns:a16="http://schemas.microsoft.com/office/drawing/2014/main" id="{4B54F06F-355D-0DD5-BBF0-3716903B6DB5}"/>
              </a:ext>
            </a:extLst>
          </p:cNvPr>
          <p:cNvSpPr/>
          <p:nvPr/>
        </p:nvSpPr>
        <p:spPr>
          <a:xfrm>
            <a:off x="5670569" y="1790139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="" xmlns:a16="http://schemas.microsoft.com/office/drawing/2014/main" id="{41832C05-13F7-241E-8816-CF34906854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7366945" y="1912450"/>
            <a:ext cx="1269050" cy="910734"/>
          </a:xfrm>
          <a:prstGeom prst="rect">
            <a:avLst/>
          </a:prstGeom>
        </p:spPr>
      </p:pic>
      <p:sp>
        <p:nvSpPr>
          <p:cNvPr id="37" name="Rectangle : coins arrondis 36">
            <a:extLst>
              <a:ext uri="{FF2B5EF4-FFF2-40B4-BE49-F238E27FC236}">
                <a16:creationId xmlns="" xmlns:a16="http://schemas.microsoft.com/office/drawing/2014/main" id="{82F2F597-7C8E-E49C-0AAC-32FDA2B47519}"/>
              </a:ext>
            </a:extLst>
          </p:cNvPr>
          <p:cNvSpPr/>
          <p:nvPr/>
        </p:nvSpPr>
        <p:spPr>
          <a:xfrm>
            <a:off x="7375995" y="1761650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>
            <a:extLst>
              <a:ext uri="{FF2B5EF4-FFF2-40B4-BE49-F238E27FC236}">
                <a16:creationId xmlns="" xmlns:a16="http://schemas.microsoft.com/office/drawing/2014/main" id="{3FE08969-EF07-336D-9C1B-F5E9C899B2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411027" y="3623535"/>
            <a:ext cx="1269050" cy="910734"/>
          </a:xfrm>
          <a:prstGeom prst="rect">
            <a:avLst/>
          </a:prstGeom>
        </p:spPr>
      </p:pic>
      <p:sp>
        <p:nvSpPr>
          <p:cNvPr id="39" name="Rectangle : coins arrondis 38">
            <a:extLst>
              <a:ext uri="{FF2B5EF4-FFF2-40B4-BE49-F238E27FC236}">
                <a16:creationId xmlns="" xmlns:a16="http://schemas.microsoft.com/office/drawing/2014/main" id="{30C80E4C-F041-CB38-FD52-1EB83F37EC7D}"/>
              </a:ext>
            </a:extLst>
          </p:cNvPr>
          <p:cNvSpPr/>
          <p:nvPr/>
        </p:nvSpPr>
        <p:spPr>
          <a:xfrm>
            <a:off x="420077" y="3472735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>
            <a:extLst>
              <a:ext uri="{FF2B5EF4-FFF2-40B4-BE49-F238E27FC236}">
                <a16:creationId xmlns="" xmlns:a16="http://schemas.microsoft.com/office/drawing/2014/main" id="{DD0424F1-965F-8A62-1AAB-84261729FC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2159997" y="3623535"/>
            <a:ext cx="1269050" cy="910734"/>
          </a:xfrm>
          <a:prstGeom prst="rect">
            <a:avLst/>
          </a:prstGeom>
        </p:spPr>
      </p:pic>
      <p:sp>
        <p:nvSpPr>
          <p:cNvPr id="41" name="Rectangle : coins arrondis 40">
            <a:extLst>
              <a:ext uri="{FF2B5EF4-FFF2-40B4-BE49-F238E27FC236}">
                <a16:creationId xmlns="" xmlns:a16="http://schemas.microsoft.com/office/drawing/2014/main" id="{90EB6983-67A2-41D9-7051-3443CAA1B297}"/>
              </a:ext>
            </a:extLst>
          </p:cNvPr>
          <p:cNvSpPr/>
          <p:nvPr/>
        </p:nvSpPr>
        <p:spPr>
          <a:xfrm>
            <a:off x="2169047" y="3472735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>
            <a:extLst>
              <a:ext uri="{FF2B5EF4-FFF2-40B4-BE49-F238E27FC236}">
                <a16:creationId xmlns="" xmlns:a16="http://schemas.microsoft.com/office/drawing/2014/main" id="{CC71FD8C-0545-8198-77DA-13F18C3FCE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3941580" y="3623535"/>
            <a:ext cx="1269050" cy="910734"/>
          </a:xfrm>
          <a:prstGeom prst="rect">
            <a:avLst/>
          </a:prstGeom>
        </p:spPr>
      </p:pic>
      <p:sp>
        <p:nvSpPr>
          <p:cNvPr id="43" name="Rectangle : coins arrondis 42">
            <a:extLst>
              <a:ext uri="{FF2B5EF4-FFF2-40B4-BE49-F238E27FC236}">
                <a16:creationId xmlns="" xmlns:a16="http://schemas.microsoft.com/office/drawing/2014/main" id="{818A121E-C6EF-40EF-CDCA-3685E04D376E}"/>
              </a:ext>
            </a:extLst>
          </p:cNvPr>
          <p:cNvSpPr/>
          <p:nvPr/>
        </p:nvSpPr>
        <p:spPr>
          <a:xfrm>
            <a:off x="3950630" y="3472735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Image 43">
            <a:extLst>
              <a:ext uri="{FF2B5EF4-FFF2-40B4-BE49-F238E27FC236}">
                <a16:creationId xmlns="" xmlns:a16="http://schemas.microsoft.com/office/drawing/2014/main" id="{0226B918-9F9B-C539-EC44-0BEC0BADD2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5670569" y="3623535"/>
            <a:ext cx="1269050" cy="910734"/>
          </a:xfrm>
          <a:prstGeom prst="rect">
            <a:avLst/>
          </a:prstGeom>
        </p:spPr>
      </p:pic>
      <p:sp>
        <p:nvSpPr>
          <p:cNvPr id="45" name="Rectangle : coins arrondis 44">
            <a:extLst>
              <a:ext uri="{FF2B5EF4-FFF2-40B4-BE49-F238E27FC236}">
                <a16:creationId xmlns="" xmlns:a16="http://schemas.microsoft.com/office/drawing/2014/main" id="{EAEDAAB5-8C76-1A7A-EC15-1384E994874E}"/>
              </a:ext>
            </a:extLst>
          </p:cNvPr>
          <p:cNvSpPr/>
          <p:nvPr/>
        </p:nvSpPr>
        <p:spPr>
          <a:xfrm>
            <a:off x="5679619" y="3472735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Image 45">
            <a:extLst>
              <a:ext uri="{FF2B5EF4-FFF2-40B4-BE49-F238E27FC236}">
                <a16:creationId xmlns="" xmlns:a16="http://schemas.microsoft.com/office/drawing/2014/main" id="{B7DF83FE-CDD3-3306-366B-FFA456B193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7375995" y="3595046"/>
            <a:ext cx="1269050" cy="910734"/>
          </a:xfrm>
          <a:prstGeom prst="rect">
            <a:avLst/>
          </a:prstGeom>
        </p:spPr>
      </p:pic>
      <p:sp>
        <p:nvSpPr>
          <p:cNvPr id="47" name="Rectangle : coins arrondis 46">
            <a:extLst>
              <a:ext uri="{FF2B5EF4-FFF2-40B4-BE49-F238E27FC236}">
                <a16:creationId xmlns="" xmlns:a16="http://schemas.microsoft.com/office/drawing/2014/main" id="{9BE74F36-5F2D-0108-043D-9B75EE62DD53}"/>
              </a:ext>
            </a:extLst>
          </p:cNvPr>
          <p:cNvSpPr/>
          <p:nvPr/>
        </p:nvSpPr>
        <p:spPr>
          <a:xfrm>
            <a:off x="7385045" y="3444246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Image 47">
            <a:extLst>
              <a:ext uri="{FF2B5EF4-FFF2-40B4-BE49-F238E27FC236}">
                <a16:creationId xmlns="" xmlns:a16="http://schemas.microsoft.com/office/drawing/2014/main" id="{84CC0C4B-9CB8-CFC1-9669-97465F43C8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420077" y="5303306"/>
            <a:ext cx="1269050" cy="910734"/>
          </a:xfrm>
          <a:prstGeom prst="rect">
            <a:avLst/>
          </a:prstGeom>
        </p:spPr>
      </p:pic>
      <p:sp>
        <p:nvSpPr>
          <p:cNvPr id="49" name="Rectangle : coins arrondis 48">
            <a:extLst>
              <a:ext uri="{FF2B5EF4-FFF2-40B4-BE49-F238E27FC236}">
                <a16:creationId xmlns="" xmlns:a16="http://schemas.microsoft.com/office/drawing/2014/main" id="{FE94A351-5B73-B221-7355-65FCC503E518}"/>
              </a:ext>
            </a:extLst>
          </p:cNvPr>
          <p:cNvSpPr/>
          <p:nvPr/>
        </p:nvSpPr>
        <p:spPr>
          <a:xfrm>
            <a:off x="429127" y="5152506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Image 49">
            <a:extLst>
              <a:ext uri="{FF2B5EF4-FFF2-40B4-BE49-F238E27FC236}">
                <a16:creationId xmlns="" xmlns:a16="http://schemas.microsoft.com/office/drawing/2014/main" id="{43AF20F3-1443-0F6D-9F49-B5CEED01E8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2169047" y="5303306"/>
            <a:ext cx="1269050" cy="910734"/>
          </a:xfrm>
          <a:prstGeom prst="rect">
            <a:avLst/>
          </a:prstGeom>
        </p:spPr>
      </p:pic>
      <p:sp>
        <p:nvSpPr>
          <p:cNvPr id="51" name="Rectangle : coins arrondis 50">
            <a:extLst>
              <a:ext uri="{FF2B5EF4-FFF2-40B4-BE49-F238E27FC236}">
                <a16:creationId xmlns="" xmlns:a16="http://schemas.microsoft.com/office/drawing/2014/main" id="{EE9B9C40-F834-5D4F-86DC-8BCDA05B700E}"/>
              </a:ext>
            </a:extLst>
          </p:cNvPr>
          <p:cNvSpPr/>
          <p:nvPr/>
        </p:nvSpPr>
        <p:spPr>
          <a:xfrm>
            <a:off x="2178097" y="5152506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Image 51">
            <a:extLst>
              <a:ext uri="{FF2B5EF4-FFF2-40B4-BE49-F238E27FC236}">
                <a16:creationId xmlns="" xmlns:a16="http://schemas.microsoft.com/office/drawing/2014/main" id="{933EEB51-EF71-0D76-2BB2-D5180B2938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3950630" y="5303306"/>
            <a:ext cx="1269050" cy="910734"/>
          </a:xfrm>
          <a:prstGeom prst="rect">
            <a:avLst/>
          </a:prstGeom>
        </p:spPr>
      </p:pic>
      <p:sp>
        <p:nvSpPr>
          <p:cNvPr id="53" name="Rectangle : coins arrondis 52">
            <a:extLst>
              <a:ext uri="{FF2B5EF4-FFF2-40B4-BE49-F238E27FC236}">
                <a16:creationId xmlns="" xmlns:a16="http://schemas.microsoft.com/office/drawing/2014/main" id="{52A5EF93-F6AA-2D1A-AEC4-8E1706B946D5}"/>
              </a:ext>
            </a:extLst>
          </p:cNvPr>
          <p:cNvSpPr/>
          <p:nvPr/>
        </p:nvSpPr>
        <p:spPr>
          <a:xfrm>
            <a:off x="3959680" y="5152506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Image 53">
            <a:extLst>
              <a:ext uri="{FF2B5EF4-FFF2-40B4-BE49-F238E27FC236}">
                <a16:creationId xmlns="" xmlns:a16="http://schemas.microsoft.com/office/drawing/2014/main" id="{EADDB7B9-98D5-154C-6E97-7E4630206A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5679619" y="5303306"/>
            <a:ext cx="1269050" cy="910734"/>
          </a:xfrm>
          <a:prstGeom prst="rect">
            <a:avLst/>
          </a:prstGeom>
        </p:spPr>
      </p:pic>
      <p:sp>
        <p:nvSpPr>
          <p:cNvPr id="55" name="Rectangle : coins arrondis 54">
            <a:extLst>
              <a:ext uri="{FF2B5EF4-FFF2-40B4-BE49-F238E27FC236}">
                <a16:creationId xmlns="" xmlns:a16="http://schemas.microsoft.com/office/drawing/2014/main" id="{23467683-7FE5-C350-2ECE-41188D6ABE77}"/>
              </a:ext>
            </a:extLst>
          </p:cNvPr>
          <p:cNvSpPr/>
          <p:nvPr/>
        </p:nvSpPr>
        <p:spPr>
          <a:xfrm>
            <a:off x="5688669" y="5152506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Image 55">
            <a:extLst>
              <a:ext uri="{FF2B5EF4-FFF2-40B4-BE49-F238E27FC236}">
                <a16:creationId xmlns="" xmlns:a16="http://schemas.microsoft.com/office/drawing/2014/main" id="{B69A77AF-1645-8C13-BDE7-2695F8D88A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7385045" y="5274817"/>
            <a:ext cx="1269050" cy="910734"/>
          </a:xfrm>
          <a:prstGeom prst="rect">
            <a:avLst/>
          </a:prstGeom>
        </p:spPr>
      </p:pic>
      <p:sp>
        <p:nvSpPr>
          <p:cNvPr id="57" name="Rectangle : coins arrondis 56">
            <a:extLst>
              <a:ext uri="{FF2B5EF4-FFF2-40B4-BE49-F238E27FC236}">
                <a16:creationId xmlns="" xmlns:a16="http://schemas.microsoft.com/office/drawing/2014/main" id="{FC50A818-A7C0-14CA-DA35-D5300C6E8B7A}"/>
              </a:ext>
            </a:extLst>
          </p:cNvPr>
          <p:cNvSpPr/>
          <p:nvPr/>
        </p:nvSpPr>
        <p:spPr>
          <a:xfrm>
            <a:off x="7394095" y="5124017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82694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="" xmlns:a16="http://schemas.microsoft.com/office/drawing/2014/main" id="{E8EE69EE-B7A8-3A2B-F659-CC541A968167}"/>
              </a:ext>
            </a:extLst>
          </p:cNvPr>
          <p:cNvSpPr/>
          <p:nvPr/>
        </p:nvSpPr>
        <p:spPr>
          <a:xfrm>
            <a:off x="116115" y="145143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="" xmlns:a16="http://schemas.microsoft.com/office/drawing/2014/main" id="{58FF010A-A379-E634-880C-F280243A0F3F}"/>
              </a:ext>
            </a:extLst>
          </p:cNvPr>
          <p:cNvSpPr/>
          <p:nvPr/>
        </p:nvSpPr>
        <p:spPr>
          <a:xfrm>
            <a:off x="3150000" y="166210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="" xmlns:a16="http://schemas.microsoft.com/office/drawing/2014/main" id="{EDC1CB82-CE54-EAD2-10DD-DC246F0DDCA6}"/>
              </a:ext>
            </a:extLst>
          </p:cNvPr>
          <p:cNvSpPr/>
          <p:nvPr/>
        </p:nvSpPr>
        <p:spPr>
          <a:xfrm>
            <a:off x="6169371" y="166210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="" xmlns:a16="http://schemas.microsoft.com/office/drawing/2014/main" id="{2A93E46F-8B0A-14E3-B05D-9E5982EC9608}"/>
              </a:ext>
            </a:extLst>
          </p:cNvPr>
          <p:cNvSpPr/>
          <p:nvPr/>
        </p:nvSpPr>
        <p:spPr>
          <a:xfrm>
            <a:off x="116115" y="1488031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="" xmlns:a16="http://schemas.microsoft.com/office/drawing/2014/main" id="{C0F4A73B-4094-E293-D9D5-2A58CAB7E80B}"/>
              </a:ext>
            </a:extLst>
          </p:cNvPr>
          <p:cNvSpPr/>
          <p:nvPr/>
        </p:nvSpPr>
        <p:spPr>
          <a:xfrm>
            <a:off x="116115" y="2850415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="" xmlns:a16="http://schemas.microsoft.com/office/drawing/2014/main" id="{78210737-32E3-CA93-08DE-8B89DE8E1C3C}"/>
              </a:ext>
            </a:extLst>
          </p:cNvPr>
          <p:cNvSpPr/>
          <p:nvPr/>
        </p:nvSpPr>
        <p:spPr>
          <a:xfrm>
            <a:off x="116115" y="4197084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="" xmlns:a16="http://schemas.microsoft.com/office/drawing/2014/main" id="{D7AD8888-E92F-F370-B4FA-FAFC22E8A880}"/>
              </a:ext>
            </a:extLst>
          </p:cNvPr>
          <p:cNvSpPr/>
          <p:nvPr/>
        </p:nvSpPr>
        <p:spPr>
          <a:xfrm>
            <a:off x="116115" y="5558267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="" xmlns:a16="http://schemas.microsoft.com/office/drawing/2014/main" id="{60049D6D-BE95-58A5-FB9E-AB90EA27297C}"/>
              </a:ext>
            </a:extLst>
          </p:cNvPr>
          <p:cNvSpPr/>
          <p:nvPr/>
        </p:nvSpPr>
        <p:spPr>
          <a:xfrm>
            <a:off x="3150000" y="1488031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="" xmlns:a16="http://schemas.microsoft.com/office/drawing/2014/main" id="{C08EC205-A83D-AC99-D91A-D7D4482F2B43}"/>
              </a:ext>
            </a:extLst>
          </p:cNvPr>
          <p:cNvSpPr/>
          <p:nvPr/>
        </p:nvSpPr>
        <p:spPr>
          <a:xfrm>
            <a:off x="6169371" y="1488031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="" xmlns:a16="http://schemas.microsoft.com/office/drawing/2014/main" id="{B1FBB780-BEE3-F2D9-A1B1-181602732FDF}"/>
              </a:ext>
            </a:extLst>
          </p:cNvPr>
          <p:cNvSpPr/>
          <p:nvPr/>
        </p:nvSpPr>
        <p:spPr>
          <a:xfrm>
            <a:off x="3150000" y="2851048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="" xmlns:a16="http://schemas.microsoft.com/office/drawing/2014/main" id="{298DC21A-E209-D6DD-BFE3-B674BFD23D21}"/>
              </a:ext>
            </a:extLst>
          </p:cNvPr>
          <p:cNvSpPr/>
          <p:nvPr/>
        </p:nvSpPr>
        <p:spPr>
          <a:xfrm>
            <a:off x="6169371" y="2854829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="" xmlns:a16="http://schemas.microsoft.com/office/drawing/2014/main" id="{145B86BE-D2CA-9739-0453-BE65F281ED41}"/>
              </a:ext>
            </a:extLst>
          </p:cNvPr>
          <p:cNvSpPr/>
          <p:nvPr/>
        </p:nvSpPr>
        <p:spPr>
          <a:xfrm>
            <a:off x="3150000" y="4197084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="" xmlns:a16="http://schemas.microsoft.com/office/drawing/2014/main" id="{2BC31BFE-B422-E53D-856F-A00ECB0DDA59}"/>
              </a:ext>
            </a:extLst>
          </p:cNvPr>
          <p:cNvSpPr/>
          <p:nvPr/>
        </p:nvSpPr>
        <p:spPr>
          <a:xfrm>
            <a:off x="6169371" y="4197717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="" xmlns:a16="http://schemas.microsoft.com/office/drawing/2014/main" id="{0257D2B4-2138-A702-1A4A-1EF131C38F8E}"/>
              </a:ext>
            </a:extLst>
          </p:cNvPr>
          <p:cNvSpPr/>
          <p:nvPr/>
        </p:nvSpPr>
        <p:spPr>
          <a:xfrm>
            <a:off x="3150000" y="5558900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="" xmlns:a16="http://schemas.microsoft.com/office/drawing/2014/main" id="{73A57395-3DCA-F0E7-68AC-841688946CDF}"/>
              </a:ext>
            </a:extLst>
          </p:cNvPr>
          <p:cNvSpPr/>
          <p:nvPr/>
        </p:nvSpPr>
        <p:spPr>
          <a:xfrm>
            <a:off x="6169371" y="5558267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42976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2508" y="906162"/>
            <a:ext cx="6985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 smtClean="0">
                <a:solidFill>
                  <a:srgbClr val="002060"/>
                </a:solidFill>
              </a:rPr>
              <a:t>Exemple: </a:t>
            </a:r>
          </a:p>
          <a:p>
            <a:r>
              <a:rPr lang="fr-FR" sz="3000" b="1" u="sng" dirty="0" smtClean="0">
                <a:solidFill>
                  <a:srgbClr val="002060"/>
                </a:solidFill>
              </a:rPr>
              <a:t>Séquence 2 – 1</a:t>
            </a:r>
            <a:r>
              <a:rPr lang="fr-FR" sz="3000" b="1" u="sng" baseline="30000" dirty="0" smtClean="0">
                <a:solidFill>
                  <a:srgbClr val="002060"/>
                </a:solidFill>
              </a:rPr>
              <a:t>ère</a:t>
            </a:r>
            <a:r>
              <a:rPr lang="fr-FR" sz="3000" b="1" u="sng" dirty="0" smtClean="0">
                <a:solidFill>
                  <a:srgbClr val="002060"/>
                </a:solidFill>
              </a:rPr>
              <a:t> STL - PCM</a:t>
            </a:r>
            <a:endParaRPr lang="fr-FR" sz="30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52C35EBB-7A26-0776-3C29-7915CA27F9B7}"/>
              </a:ext>
            </a:extLst>
          </p:cNvPr>
          <p:cNvSpPr txBox="1"/>
          <p:nvPr/>
        </p:nvSpPr>
        <p:spPr>
          <a:xfrm>
            <a:off x="159657" y="166210"/>
            <a:ext cx="281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Formule de calcul de la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masse volumique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d’un corps ? 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="" xmlns:a16="http://schemas.microsoft.com/office/drawing/2014/main" id="{E8EE69EE-B7A8-3A2B-F659-CC541A968167}"/>
              </a:ext>
            </a:extLst>
          </p:cNvPr>
          <p:cNvSpPr/>
          <p:nvPr/>
        </p:nvSpPr>
        <p:spPr>
          <a:xfrm>
            <a:off x="116115" y="145143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64B153E1-2E7D-B844-6188-8AE5E7F70664}"/>
                  </a:ext>
                </a:extLst>
              </p:cNvPr>
              <p:cNvSpPr txBox="1"/>
              <p:nvPr/>
            </p:nvSpPr>
            <p:spPr>
              <a:xfrm>
                <a:off x="1266371" y="786261"/>
                <a:ext cx="936171" cy="4217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ρ</m:t>
                    </m:r>
                    <m:r>
                      <a:rPr lang="fr-FR" sz="1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fr-FR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16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1600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den>
                    </m:f>
                  </m:oMath>
                </a14:m>
                <a:r>
                  <a:rPr lang="fr-FR" sz="1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4B153E1-2E7D-B844-6188-8AE5E7F70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371" y="786261"/>
                <a:ext cx="936171" cy="421782"/>
              </a:xfrm>
              <a:prstGeom prst="rect">
                <a:avLst/>
              </a:prstGeom>
              <a:blipFill>
                <a:blip r:embed="rId2" cstate="print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 : coins arrondis 7">
            <a:extLst>
              <a:ext uri="{FF2B5EF4-FFF2-40B4-BE49-F238E27FC236}">
                <a16:creationId xmlns="" xmlns:a16="http://schemas.microsoft.com/office/drawing/2014/main" id="{58FF010A-A379-E634-880C-F280243A0F3F}"/>
              </a:ext>
            </a:extLst>
          </p:cNvPr>
          <p:cNvSpPr/>
          <p:nvPr/>
        </p:nvSpPr>
        <p:spPr>
          <a:xfrm>
            <a:off x="3150000" y="166210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="" xmlns:a16="http://schemas.microsoft.com/office/drawing/2014/main" id="{EDC1CB82-CE54-EAD2-10DD-DC246F0DDCA6}"/>
              </a:ext>
            </a:extLst>
          </p:cNvPr>
          <p:cNvSpPr/>
          <p:nvPr/>
        </p:nvSpPr>
        <p:spPr>
          <a:xfrm>
            <a:off x="6169371" y="166210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="" xmlns:a16="http://schemas.microsoft.com/office/drawing/2014/main" id="{2A93E46F-8B0A-14E3-B05D-9E5982EC9608}"/>
              </a:ext>
            </a:extLst>
          </p:cNvPr>
          <p:cNvSpPr/>
          <p:nvPr/>
        </p:nvSpPr>
        <p:spPr>
          <a:xfrm>
            <a:off x="116115" y="1488031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="" xmlns:a16="http://schemas.microsoft.com/office/drawing/2014/main" id="{C0F4A73B-4094-E293-D9D5-2A58CAB7E80B}"/>
              </a:ext>
            </a:extLst>
          </p:cNvPr>
          <p:cNvSpPr/>
          <p:nvPr/>
        </p:nvSpPr>
        <p:spPr>
          <a:xfrm>
            <a:off x="116115" y="2850415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="" xmlns:a16="http://schemas.microsoft.com/office/drawing/2014/main" id="{78210737-32E3-CA93-08DE-8B89DE8E1C3C}"/>
              </a:ext>
            </a:extLst>
          </p:cNvPr>
          <p:cNvSpPr/>
          <p:nvPr/>
        </p:nvSpPr>
        <p:spPr>
          <a:xfrm>
            <a:off x="116115" y="4197084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="" xmlns:a16="http://schemas.microsoft.com/office/drawing/2014/main" id="{D7AD8888-E92F-F370-B4FA-FAFC22E8A880}"/>
              </a:ext>
            </a:extLst>
          </p:cNvPr>
          <p:cNvSpPr/>
          <p:nvPr/>
        </p:nvSpPr>
        <p:spPr>
          <a:xfrm>
            <a:off x="116115" y="5558267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D60254EB-171D-F9E9-B63D-2D57241CF83B}"/>
              </a:ext>
            </a:extLst>
          </p:cNvPr>
          <p:cNvSpPr txBox="1"/>
          <p:nvPr/>
        </p:nvSpPr>
        <p:spPr>
          <a:xfrm>
            <a:off x="3207256" y="330502"/>
            <a:ext cx="281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Masse volumique </a:t>
            </a:r>
            <a:r>
              <a:rPr lang="el-GR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 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l’eau ?</a:t>
            </a:r>
          </a:p>
          <a:p>
            <a:pPr algn="ctr"/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kg.L</a:t>
            </a:r>
            <a:r>
              <a:rPr lang="fr-FR" sz="1400" baseline="30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fr-FR" sz="1400" baseline="300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="" xmlns:a16="http://schemas.microsoft.com/office/drawing/2014/main" id="{60049D6D-BE95-58A5-FB9E-AB90EA27297C}"/>
              </a:ext>
            </a:extLst>
          </p:cNvPr>
          <p:cNvSpPr/>
          <p:nvPr/>
        </p:nvSpPr>
        <p:spPr>
          <a:xfrm>
            <a:off x="3150000" y="1488031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="" xmlns:a16="http://schemas.microsoft.com/office/drawing/2014/main" id="{C08EC205-A83D-AC99-D91A-D7D4482F2B43}"/>
              </a:ext>
            </a:extLst>
          </p:cNvPr>
          <p:cNvSpPr/>
          <p:nvPr/>
        </p:nvSpPr>
        <p:spPr>
          <a:xfrm>
            <a:off x="6169371" y="1488031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="" xmlns:a16="http://schemas.microsoft.com/office/drawing/2014/main" id="{B1FBB780-BEE3-F2D9-A1B1-181602732FDF}"/>
              </a:ext>
            </a:extLst>
          </p:cNvPr>
          <p:cNvSpPr/>
          <p:nvPr/>
        </p:nvSpPr>
        <p:spPr>
          <a:xfrm>
            <a:off x="3150000" y="2851048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="" xmlns:a16="http://schemas.microsoft.com/office/drawing/2014/main" id="{298DC21A-E209-D6DD-BFE3-B674BFD23D21}"/>
              </a:ext>
            </a:extLst>
          </p:cNvPr>
          <p:cNvSpPr/>
          <p:nvPr/>
        </p:nvSpPr>
        <p:spPr>
          <a:xfrm>
            <a:off x="6169371" y="2854829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="" xmlns:a16="http://schemas.microsoft.com/office/drawing/2014/main" id="{145B86BE-D2CA-9739-0453-BE65F281ED41}"/>
              </a:ext>
            </a:extLst>
          </p:cNvPr>
          <p:cNvSpPr/>
          <p:nvPr/>
        </p:nvSpPr>
        <p:spPr>
          <a:xfrm>
            <a:off x="3150000" y="4197084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="" xmlns:a16="http://schemas.microsoft.com/office/drawing/2014/main" id="{2BC31BFE-B422-E53D-856F-A00ECB0DDA59}"/>
              </a:ext>
            </a:extLst>
          </p:cNvPr>
          <p:cNvSpPr/>
          <p:nvPr/>
        </p:nvSpPr>
        <p:spPr>
          <a:xfrm>
            <a:off x="6169371" y="4197717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="" xmlns:a16="http://schemas.microsoft.com/office/drawing/2014/main" id="{0257D2B4-2138-A702-1A4A-1EF131C38F8E}"/>
              </a:ext>
            </a:extLst>
          </p:cNvPr>
          <p:cNvSpPr/>
          <p:nvPr/>
        </p:nvSpPr>
        <p:spPr>
          <a:xfrm>
            <a:off x="3150000" y="5558900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="" xmlns:a16="http://schemas.microsoft.com/office/drawing/2014/main" id="{73A57395-3DCA-F0E7-68AC-841688946CDF}"/>
              </a:ext>
            </a:extLst>
          </p:cNvPr>
          <p:cNvSpPr/>
          <p:nvPr/>
        </p:nvSpPr>
        <p:spPr>
          <a:xfrm>
            <a:off x="6169371" y="5558267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80B13EF-C6F8-C1E5-81DE-4022B810A1DE}"/>
                  </a:ext>
                </a:extLst>
              </p:cNvPr>
              <p:cNvSpPr txBox="1"/>
              <p:nvPr/>
            </p:nvSpPr>
            <p:spPr>
              <a:xfrm>
                <a:off x="3573742" y="900096"/>
                <a:ext cx="20828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eau</m:t>
                          </m:r>
                        </m:sub>
                      </m:sSub>
                      <m:r>
                        <a:rPr lang="fr-F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1 </m:t>
                      </m:r>
                      <m:r>
                        <m:rPr>
                          <m:sty m:val="p"/>
                        </m:rPr>
                        <a:rPr lang="fr-F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  <m:r>
                        <a:rPr lang="fr-F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1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fr-FR" sz="1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4" name="ZoneTexte 2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80B13EF-C6F8-C1E5-81DE-4022B810A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742" y="900096"/>
                <a:ext cx="2082800" cy="338554"/>
              </a:xfrm>
              <a:prstGeom prst="rect">
                <a:avLst/>
              </a:prstGeom>
              <a:blipFill>
                <a:blip r:embed="rId3" cstate="print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84490F2D-3DD5-7869-0481-668D12C0C100}"/>
              </a:ext>
            </a:extLst>
          </p:cNvPr>
          <p:cNvSpPr txBox="1"/>
          <p:nvPr/>
        </p:nvSpPr>
        <p:spPr>
          <a:xfrm>
            <a:off x="6140343" y="236990"/>
            <a:ext cx="281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Formule de calcul de la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densité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d’un corps ?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CB67D163-12A9-3BFE-408F-775D96E3A0A4}"/>
                  </a:ext>
                </a:extLst>
              </p:cNvPr>
              <p:cNvSpPr txBox="1"/>
              <p:nvPr/>
            </p:nvSpPr>
            <p:spPr>
              <a:xfrm>
                <a:off x="6637457" y="788050"/>
                <a:ext cx="1821543" cy="506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fr-FR" sz="1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corps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4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eau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ZoneTexte 2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B67D163-12A9-3BFE-408F-775D96E3A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457" y="788050"/>
                <a:ext cx="1821543" cy="506101"/>
              </a:xfrm>
              <a:prstGeom prst="rect">
                <a:avLst/>
              </a:prstGeom>
              <a:blipFill>
                <a:blip r:embed="rId4" cstate="print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9596C92D-7B44-3683-315C-24674C28EC11}"/>
              </a:ext>
            </a:extLst>
          </p:cNvPr>
          <p:cNvSpPr txBox="1"/>
          <p:nvPr/>
        </p:nvSpPr>
        <p:spPr>
          <a:xfrm>
            <a:off x="141114" y="1558811"/>
            <a:ext cx="281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Formule de calcul de la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masse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d’un corps si on connaît 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 et V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38CB3F0-D33A-7D6E-FEE0-2EAA891D757F}"/>
                  </a:ext>
                </a:extLst>
              </p:cNvPr>
              <p:cNvSpPr txBox="1"/>
              <p:nvPr/>
            </p:nvSpPr>
            <p:spPr>
              <a:xfrm>
                <a:off x="761600" y="2255224"/>
                <a:ext cx="15748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6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fr-F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fr-F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fr-F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fr-F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fr-FR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0" name="ZoneTexte 2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38CB3F0-D33A-7D6E-FEE0-2EAA891D7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00" y="2255224"/>
                <a:ext cx="1574800" cy="338554"/>
              </a:xfrm>
              <a:prstGeom prst="rect">
                <a:avLst/>
              </a:prstGeom>
              <a:blipFill>
                <a:blip r:embed="rId5" cstate="print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B018A852-7848-2270-252B-46588D500691}"/>
              </a:ext>
            </a:extLst>
          </p:cNvPr>
          <p:cNvSpPr txBox="1"/>
          <p:nvPr/>
        </p:nvSpPr>
        <p:spPr>
          <a:xfrm>
            <a:off x="3132257" y="1536686"/>
            <a:ext cx="2815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Définition d’une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="" xmlns:a16="http://schemas.microsoft.com/office/drawing/2014/main" id="{DCD633D3-E793-8CA4-CFD0-AD4EDA2BFE16}"/>
              </a:ext>
            </a:extLst>
          </p:cNvPr>
          <p:cNvSpPr txBox="1"/>
          <p:nvPr/>
        </p:nvSpPr>
        <p:spPr>
          <a:xfrm>
            <a:off x="3157657" y="1885892"/>
            <a:ext cx="28653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paquet » d’entités chimiques identiques (toujours même nombre d’entités : N</a:t>
            </a:r>
            <a:r>
              <a:rPr lang="fr-FR" sz="1400" baseline="-25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6,022.10</a:t>
            </a:r>
            <a:r>
              <a:rPr lang="fr-FR" sz="140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fr-F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fr-FR" sz="140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fr-F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="" xmlns:a16="http://schemas.microsoft.com/office/drawing/2014/main" id="{3FBBEC87-C564-2791-E12B-FFE5638179CC}"/>
              </a:ext>
            </a:extLst>
          </p:cNvPr>
          <p:cNvSpPr txBox="1"/>
          <p:nvPr/>
        </p:nvSpPr>
        <p:spPr>
          <a:xfrm>
            <a:off x="6133885" y="1526760"/>
            <a:ext cx="2815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Définition de la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quantité de matière n 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d’espèce chimique dans un échantillon ?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="" xmlns:a16="http://schemas.microsoft.com/office/drawing/2014/main" id="{028AAA85-D6ED-B354-78B6-03FFE36F1F02}"/>
              </a:ext>
            </a:extLst>
          </p:cNvPr>
          <p:cNvSpPr txBox="1"/>
          <p:nvPr/>
        </p:nvSpPr>
        <p:spPr>
          <a:xfrm>
            <a:off x="6309256" y="2151099"/>
            <a:ext cx="2815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nombre de moles de cette espèce contenues dans l’échantillon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="" xmlns:a16="http://schemas.microsoft.com/office/drawing/2014/main" id="{860BE91C-4578-C242-C78E-F20B91F82585}"/>
              </a:ext>
            </a:extLst>
          </p:cNvPr>
          <p:cNvSpPr txBox="1"/>
          <p:nvPr/>
        </p:nvSpPr>
        <p:spPr>
          <a:xfrm>
            <a:off x="159657" y="3041776"/>
            <a:ext cx="281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Symbole et unité de la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quantité de matière 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C745C691-CD58-EF0A-9882-ADDE5D131DD3}"/>
              </a:ext>
            </a:extLst>
          </p:cNvPr>
          <p:cNvSpPr txBox="1"/>
          <p:nvPr/>
        </p:nvSpPr>
        <p:spPr>
          <a:xfrm>
            <a:off x="428172" y="3601731"/>
            <a:ext cx="21698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Symbole : n  -  unité : mol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E6EE5E46-975A-676D-5A6B-E7D011EE44DC}"/>
              </a:ext>
            </a:extLst>
          </p:cNvPr>
          <p:cNvSpPr txBox="1"/>
          <p:nvPr/>
        </p:nvSpPr>
        <p:spPr>
          <a:xfrm>
            <a:off x="3132257" y="2863067"/>
            <a:ext cx="29042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Expression qui relie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quantité de matière n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d’entités N 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un échantillon ?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E7939592-2D47-595C-6E52-A2BC6C6BB8AE}"/>
                  </a:ext>
                </a:extLst>
              </p:cNvPr>
              <p:cNvSpPr txBox="1"/>
              <p:nvPr/>
            </p:nvSpPr>
            <p:spPr>
              <a:xfrm>
                <a:off x="3287486" y="3564996"/>
                <a:ext cx="1001486" cy="428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4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fr-FR" sz="14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fr-FR" sz="1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14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num>
                      <m:den>
                        <m:sSub>
                          <m:sSubPr>
                            <m:ctrlPr>
                              <a:rPr lang="fr-FR" sz="1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4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fr-FR" sz="14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14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4" name="ZoneTexte 4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7939592-2D47-595C-6E52-A2BC6C6BB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486" y="3564996"/>
                <a:ext cx="1001486" cy="428131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ZoneTexte 45">
            <a:extLst>
              <a:ext uri="{FF2B5EF4-FFF2-40B4-BE49-F238E27FC236}">
                <a16:creationId xmlns="" xmlns:a16="http://schemas.microsoft.com/office/drawing/2014/main" id="{EB042A68-503C-D382-1C76-799D181E7C70}"/>
              </a:ext>
            </a:extLst>
          </p:cNvPr>
          <p:cNvSpPr txBox="1"/>
          <p:nvPr/>
        </p:nvSpPr>
        <p:spPr>
          <a:xfrm>
            <a:off x="6208658" y="2941596"/>
            <a:ext cx="2815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Définition de la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masse molaire 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d’une espèce chimique ?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="" xmlns:a16="http://schemas.microsoft.com/office/drawing/2014/main" id="{F84DC36A-D892-A3D4-D6D6-6AA52A88E268}"/>
              </a:ext>
            </a:extLst>
          </p:cNvPr>
          <p:cNvSpPr txBox="1"/>
          <p:nvPr/>
        </p:nvSpPr>
        <p:spPr>
          <a:xfrm>
            <a:off x="5974201" y="3507318"/>
            <a:ext cx="3284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masse d’une mole de cette espèce chimique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="" xmlns:a16="http://schemas.microsoft.com/office/drawing/2014/main" id="{6D3AECCD-A281-2F1F-2BF5-DC056B0D1415}"/>
              </a:ext>
            </a:extLst>
          </p:cNvPr>
          <p:cNvSpPr txBox="1"/>
          <p:nvPr/>
        </p:nvSpPr>
        <p:spPr>
          <a:xfrm>
            <a:off x="137486" y="4267864"/>
            <a:ext cx="281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Symbole et unité de la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masse molaire 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="" xmlns:a16="http://schemas.microsoft.com/office/drawing/2014/main" id="{1F4A6FDC-6DA7-1F0F-D128-FA00960451A8}"/>
              </a:ext>
            </a:extLst>
          </p:cNvPr>
          <p:cNvSpPr txBox="1"/>
          <p:nvPr/>
        </p:nvSpPr>
        <p:spPr>
          <a:xfrm>
            <a:off x="365573" y="4934195"/>
            <a:ext cx="24039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Symbole : M    </a:t>
            </a:r>
            <a:r>
              <a:rPr lang="fr-F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Unité : g.mol</a:t>
            </a:r>
            <a:r>
              <a:rPr lang="fr-FR" sz="140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-1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="" xmlns:a16="http://schemas.microsoft.com/office/drawing/2014/main" id="{6D9CAC68-562C-90F7-D89B-976B5B42BEB7}"/>
              </a:ext>
            </a:extLst>
          </p:cNvPr>
          <p:cNvSpPr txBox="1"/>
          <p:nvPr/>
        </p:nvSpPr>
        <p:spPr>
          <a:xfrm>
            <a:off x="3104255" y="4207581"/>
            <a:ext cx="29042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Formule de calcul de la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quantité de matière n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 on connaît 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la masse m et la masse molaire M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097D96A9-65AC-A901-B6DC-D87ED72F129F}"/>
                  </a:ext>
                </a:extLst>
              </p:cNvPr>
              <p:cNvSpPr txBox="1"/>
              <p:nvPr/>
            </p:nvSpPr>
            <p:spPr>
              <a:xfrm>
                <a:off x="3684701" y="4878283"/>
                <a:ext cx="1799370" cy="459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fr-FR" sz="1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1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4" name="ZoneTexte 5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97D96A9-65AC-A901-B6DC-D87ED72F1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701" y="4878283"/>
                <a:ext cx="1799370" cy="459869"/>
              </a:xfrm>
              <a:prstGeom prst="rect">
                <a:avLst/>
              </a:prstGeom>
              <a:blipFill>
                <a:blip r:embed="rId7" cstate="print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ZoneTexte 56">
            <a:extLst>
              <a:ext uri="{FF2B5EF4-FFF2-40B4-BE49-F238E27FC236}">
                <a16:creationId xmlns="" xmlns:a16="http://schemas.microsoft.com/office/drawing/2014/main" id="{23BA8A00-76BB-6432-EF42-2C430AF0CFB1}"/>
              </a:ext>
            </a:extLst>
          </p:cNvPr>
          <p:cNvSpPr txBox="1"/>
          <p:nvPr/>
        </p:nvSpPr>
        <p:spPr>
          <a:xfrm>
            <a:off x="6140343" y="4308394"/>
            <a:ext cx="29163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masse molaire 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CH</a:t>
            </a:r>
            <a:r>
              <a:rPr lang="fr-FR" sz="1400" baseline="-25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</a:p>
          <a:p>
            <a:pPr algn="ctr"/>
            <a:r>
              <a:rPr lang="fr-FR" sz="1400" dirty="0">
                <a:latin typeface="Comic Sans MS" panose="030F0702030302020204" pitchFamily="66" charset="0"/>
                <a:cs typeface="Times New Roman" panose="02020603050405020304" pitchFamily="18" charset="0"/>
              </a:rPr>
              <a:t>M(C) = 12 g.mol</a:t>
            </a:r>
            <a:r>
              <a:rPr lang="fr-FR" sz="1400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-1</a:t>
            </a:r>
            <a:r>
              <a:rPr lang="fr-FR" sz="1400" dirty="0">
                <a:latin typeface="Comic Sans MS" panose="030F0702030302020204" pitchFamily="66" charset="0"/>
                <a:cs typeface="Times New Roman" panose="02020603050405020304" pitchFamily="18" charset="0"/>
              </a:rPr>
              <a:t>  M(H) = 1 g.mol</a:t>
            </a:r>
            <a:r>
              <a:rPr lang="fr-FR" sz="1400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-1</a:t>
            </a:r>
            <a:endParaRPr lang="fr-FR" sz="1400" baseline="30000" dirty="0">
              <a:latin typeface="Comic Sans MS" panose="030F0702030302020204" pitchFamily="66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="" xmlns:a16="http://schemas.microsoft.com/office/drawing/2014/main" id="{772D1141-873B-DF7B-A2F0-E55D3EA43F5D}"/>
              </a:ext>
            </a:extLst>
          </p:cNvPr>
          <p:cNvSpPr txBox="1"/>
          <p:nvPr/>
        </p:nvSpPr>
        <p:spPr>
          <a:xfrm>
            <a:off x="6414574" y="4956100"/>
            <a:ext cx="24039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 = 12 + 4 x 1 = 16</a:t>
            </a:r>
            <a:r>
              <a:rPr lang="fr-F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g.mol</a:t>
            </a:r>
            <a:r>
              <a:rPr lang="fr-FR" sz="140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-1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561B50A3-2963-F7CA-8D0D-D644DFB616EA}"/>
              </a:ext>
            </a:extLst>
          </p:cNvPr>
          <p:cNvSpPr txBox="1"/>
          <p:nvPr/>
        </p:nvSpPr>
        <p:spPr>
          <a:xfrm>
            <a:off x="116115" y="5626647"/>
            <a:ext cx="29163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masse 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d’eau dans 250 </a:t>
            </a:r>
            <a:r>
              <a:rPr lang="fr-FR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75A623C5-5263-0382-A89B-58A1CC45855B}"/>
                  </a:ext>
                </a:extLst>
              </p:cNvPr>
              <p:cNvSpPr txBox="1"/>
              <p:nvPr/>
            </p:nvSpPr>
            <p:spPr>
              <a:xfrm>
                <a:off x="130629" y="6096831"/>
                <a:ext cx="272048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fr-FR" sz="1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fr-FR" sz="1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fr-FR" sz="1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fr-FR" sz="1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fr-FR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×0,250</m:t>
                      </m:r>
                    </m:oMath>
                  </m:oMathPara>
                </a14:m>
                <a:endParaRPr lang="fr-FR" sz="1400" b="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fr-FR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=0,250 </m:t>
                      </m:r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=250 </m:t>
                      </m:r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1" name="ZoneTexte 6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5A623C5-5263-0382-A89B-58A1CC458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6096831"/>
                <a:ext cx="2720485" cy="523220"/>
              </a:xfrm>
              <a:prstGeom prst="rect">
                <a:avLst/>
              </a:prstGeom>
              <a:blipFill>
                <a:blip r:embed="rId8" cstate="print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ZoneTexte 61">
            <a:extLst>
              <a:ext uri="{FF2B5EF4-FFF2-40B4-BE49-F238E27FC236}">
                <a16:creationId xmlns="" xmlns:a16="http://schemas.microsoft.com/office/drawing/2014/main" id="{76D8BE07-6A91-CA17-4B59-C45A28649248}"/>
              </a:ext>
            </a:extLst>
          </p:cNvPr>
          <p:cNvSpPr txBox="1"/>
          <p:nvPr/>
        </p:nvSpPr>
        <p:spPr>
          <a:xfrm>
            <a:off x="3157657" y="5624688"/>
            <a:ext cx="2713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masse 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dihydrogène H</a:t>
            </a:r>
            <a:r>
              <a:rPr lang="fr-FR" sz="1400" baseline="-25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dans 3,5 mol ? </a:t>
            </a:r>
            <a:r>
              <a:rPr lang="fr-FR" sz="1400" dirty="0">
                <a:latin typeface="Comic Sans MS" panose="030F0702030302020204" pitchFamily="66" charset="0"/>
                <a:cs typeface="Times New Roman" panose="02020603050405020304" pitchFamily="18" charset="0"/>
              </a:rPr>
              <a:t>M(H) = 1 g.mol</a:t>
            </a:r>
            <a:r>
              <a:rPr lang="fr-FR" sz="1400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-1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789500E8-7C03-69B3-1E8C-4A4D72A00684}"/>
                  </a:ext>
                </a:extLst>
              </p:cNvPr>
              <p:cNvSpPr txBox="1"/>
              <p:nvPr/>
            </p:nvSpPr>
            <p:spPr>
              <a:xfrm>
                <a:off x="3444048" y="6140556"/>
                <a:ext cx="23421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fr-FR" sz="1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fr-FR" sz="1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fr-FR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fr-FR" sz="1400" b="0" i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fr-FR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=3,</m:t>
                      </m:r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×2=7 </m:t>
                      </m:r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7" name="ZoneTexte 6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89500E8-7C03-69B3-1E8C-4A4D72A00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048" y="6140556"/>
                <a:ext cx="2342186" cy="52322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ZoneTexte 67">
            <a:extLst>
              <a:ext uri="{FF2B5EF4-FFF2-40B4-BE49-F238E27FC236}">
                <a16:creationId xmlns="" xmlns:a16="http://schemas.microsoft.com/office/drawing/2014/main" id="{B3C52807-04D8-1DFD-F2E0-B8CB39750DF3}"/>
              </a:ext>
            </a:extLst>
          </p:cNvPr>
          <p:cNvSpPr txBox="1"/>
          <p:nvPr/>
        </p:nvSpPr>
        <p:spPr>
          <a:xfrm>
            <a:off x="6102014" y="5607511"/>
            <a:ext cx="2978713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3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Quantité de matière n </a:t>
            </a:r>
            <a:r>
              <a:rPr lang="fr-FR" sz="13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soude </a:t>
            </a:r>
            <a:r>
              <a:rPr lang="fr-FR" sz="13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fr-FR" sz="13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dans 1 pastille de 100 mg ? </a:t>
            </a:r>
            <a:r>
              <a:rPr lang="fr-FR" sz="1300" dirty="0">
                <a:latin typeface="Comic Sans MS" panose="030F0702030302020204" pitchFamily="66" charset="0"/>
                <a:cs typeface="Times New Roman" panose="02020603050405020304" pitchFamily="18" charset="0"/>
              </a:rPr>
              <a:t>M(</a:t>
            </a:r>
            <a:r>
              <a:rPr lang="fr-FR" sz="13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NaOH</a:t>
            </a:r>
            <a:r>
              <a:rPr lang="fr-FR" sz="1300" dirty="0">
                <a:latin typeface="Comic Sans MS" panose="030F0702030302020204" pitchFamily="66" charset="0"/>
                <a:cs typeface="Times New Roman" panose="02020603050405020304" pitchFamily="18" charset="0"/>
              </a:rPr>
              <a:t>) = 40 g.mol</a:t>
            </a:r>
            <a:r>
              <a:rPr lang="fr-FR" sz="1300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-1</a:t>
            </a:r>
            <a:r>
              <a:rPr lang="fr-FR" sz="13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1C9307B8-C4EB-0DE0-0B49-010862614A3A}"/>
                  </a:ext>
                </a:extLst>
              </p:cNvPr>
              <p:cNvSpPr txBox="1"/>
              <p:nvPr/>
            </p:nvSpPr>
            <p:spPr>
              <a:xfrm>
                <a:off x="6246039" y="6314499"/>
                <a:ext cx="2669266" cy="439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fr-FR" sz="1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  <m:r>
                        <a:rPr lang="fr-FR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0,100</m:t>
                          </m:r>
                        </m:num>
                        <m:den>
                          <m:r>
                            <a:rPr lang="fr-FR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fr-FR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=2,5.</m:t>
                      </m:r>
                      <m:sSup>
                        <m:sSupPr>
                          <m:ctrlPr>
                            <a:rPr lang="fr-F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fr-FR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mol</m:t>
                      </m:r>
                    </m:oMath>
                  </m:oMathPara>
                </a14:m>
                <a:endParaRPr lang="fr-FR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9" name="ZoneTexte 6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C9307B8-C4EB-0DE0-0B49-010862614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39" y="6314499"/>
                <a:ext cx="2669266" cy="439223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953499-7D41-484F-B8DC-77C69332B7E7}"/>
              </a:ext>
            </a:extLst>
          </p:cNvPr>
          <p:cNvSpPr/>
          <p:nvPr/>
        </p:nvSpPr>
        <p:spPr>
          <a:xfrm>
            <a:off x="4283286" y="3539011"/>
            <a:ext cx="148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d’Avogadro</a:t>
            </a:r>
          </a:p>
          <a:p>
            <a:r>
              <a:rPr lang="fr-F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1200" baseline="-25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6,022.10</a:t>
            </a:r>
            <a:r>
              <a:rPr lang="fr-FR" sz="1200" baseline="30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fr-FR" sz="1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fr-FR" sz="1200" baseline="30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fr-FR" sz="1200" dirty="0"/>
          </a:p>
        </p:txBody>
      </p:sp>
    </p:spTree>
    <p:extLst>
      <p:ext uri="{BB962C8B-B14F-4D97-AF65-F5344CB8AC3E}">
        <p14:creationId xmlns="" xmlns:p14="http://schemas.microsoft.com/office/powerpoint/2010/main" val="2895933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52C35EBB-7A26-0776-3C29-7915CA27F9B7}"/>
              </a:ext>
            </a:extLst>
          </p:cNvPr>
          <p:cNvSpPr txBox="1"/>
          <p:nvPr/>
        </p:nvSpPr>
        <p:spPr>
          <a:xfrm>
            <a:off x="129829" y="267107"/>
            <a:ext cx="281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deux types de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solutés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 existent ? 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="" xmlns:a16="http://schemas.microsoft.com/office/drawing/2014/main" id="{E8EE69EE-B7A8-3A2B-F659-CC541A968167}"/>
              </a:ext>
            </a:extLst>
          </p:cNvPr>
          <p:cNvSpPr/>
          <p:nvPr/>
        </p:nvSpPr>
        <p:spPr>
          <a:xfrm>
            <a:off x="116115" y="145143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64B153E1-2E7D-B844-6188-8AE5E7F70664}"/>
              </a:ext>
            </a:extLst>
          </p:cNvPr>
          <p:cNvSpPr txBox="1"/>
          <p:nvPr/>
        </p:nvSpPr>
        <p:spPr>
          <a:xfrm>
            <a:off x="649058" y="844318"/>
            <a:ext cx="18369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</a:rPr>
              <a:t>Ionique et moléculaire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="" xmlns:a16="http://schemas.microsoft.com/office/drawing/2014/main" id="{58FF010A-A379-E634-880C-F280243A0F3F}"/>
              </a:ext>
            </a:extLst>
          </p:cNvPr>
          <p:cNvSpPr/>
          <p:nvPr/>
        </p:nvSpPr>
        <p:spPr>
          <a:xfrm>
            <a:off x="3150000" y="166210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="" xmlns:a16="http://schemas.microsoft.com/office/drawing/2014/main" id="{EDC1CB82-CE54-EAD2-10DD-DC246F0DDCA6}"/>
              </a:ext>
            </a:extLst>
          </p:cNvPr>
          <p:cNvSpPr/>
          <p:nvPr/>
        </p:nvSpPr>
        <p:spPr>
          <a:xfrm>
            <a:off x="6169371" y="166210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="" xmlns:a16="http://schemas.microsoft.com/office/drawing/2014/main" id="{2A93E46F-8B0A-14E3-B05D-9E5982EC9608}"/>
              </a:ext>
            </a:extLst>
          </p:cNvPr>
          <p:cNvSpPr/>
          <p:nvPr/>
        </p:nvSpPr>
        <p:spPr>
          <a:xfrm>
            <a:off x="116115" y="1488031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="" xmlns:a16="http://schemas.microsoft.com/office/drawing/2014/main" id="{C0F4A73B-4094-E293-D9D5-2A58CAB7E80B}"/>
              </a:ext>
            </a:extLst>
          </p:cNvPr>
          <p:cNvSpPr/>
          <p:nvPr/>
        </p:nvSpPr>
        <p:spPr>
          <a:xfrm>
            <a:off x="116115" y="2850415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="" xmlns:a16="http://schemas.microsoft.com/office/drawing/2014/main" id="{78210737-32E3-CA93-08DE-8B89DE8E1C3C}"/>
              </a:ext>
            </a:extLst>
          </p:cNvPr>
          <p:cNvSpPr/>
          <p:nvPr/>
        </p:nvSpPr>
        <p:spPr>
          <a:xfrm>
            <a:off x="116115" y="4197084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="" xmlns:a16="http://schemas.microsoft.com/office/drawing/2014/main" id="{D7AD8888-E92F-F370-B4FA-FAFC22E8A880}"/>
              </a:ext>
            </a:extLst>
          </p:cNvPr>
          <p:cNvSpPr/>
          <p:nvPr/>
        </p:nvSpPr>
        <p:spPr>
          <a:xfrm>
            <a:off x="116115" y="5558267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D60254EB-171D-F9E9-B63D-2D57241CF83B}"/>
              </a:ext>
            </a:extLst>
          </p:cNvPr>
          <p:cNvSpPr txBox="1"/>
          <p:nvPr/>
        </p:nvSpPr>
        <p:spPr>
          <a:xfrm>
            <a:off x="3060011" y="184738"/>
            <a:ext cx="2904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Équation de dissolution 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solide ionique chlorure de calcium CaC</a:t>
            </a:r>
            <a:r>
              <a:rPr lang="fr-FR" sz="2000" dirty="0">
                <a:effectLst/>
                <a:latin typeface="French Script MT" panose="03020402040607040605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1400" baseline="-25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="" xmlns:a16="http://schemas.microsoft.com/office/drawing/2014/main" id="{60049D6D-BE95-58A5-FB9E-AB90EA27297C}"/>
              </a:ext>
            </a:extLst>
          </p:cNvPr>
          <p:cNvSpPr/>
          <p:nvPr/>
        </p:nvSpPr>
        <p:spPr>
          <a:xfrm>
            <a:off x="3150000" y="1488031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="" xmlns:a16="http://schemas.microsoft.com/office/drawing/2014/main" id="{C08EC205-A83D-AC99-D91A-D7D4482F2B43}"/>
              </a:ext>
            </a:extLst>
          </p:cNvPr>
          <p:cNvSpPr/>
          <p:nvPr/>
        </p:nvSpPr>
        <p:spPr>
          <a:xfrm>
            <a:off x="6169371" y="1488031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="" xmlns:a16="http://schemas.microsoft.com/office/drawing/2014/main" id="{B1FBB780-BEE3-F2D9-A1B1-181602732FDF}"/>
              </a:ext>
            </a:extLst>
          </p:cNvPr>
          <p:cNvSpPr/>
          <p:nvPr/>
        </p:nvSpPr>
        <p:spPr>
          <a:xfrm>
            <a:off x="3150000" y="2851048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="" xmlns:a16="http://schemas.microsoft.com/office/drawing/2014/main" id="{298DC21A-E209-D6DD-BFE3-B674BFD23D21}"/>
              </a:ext>
            </a:extLst>
          </p:cNvPr>
          <p:cNvSpPr/>
          <p:nvPr/>
        </p:nvSpPr>
        <p:spPr>
          <a:xfrm>
            <a:off x="6169371" y="2854829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="" xmlns:a16="http://schemas.microsoft.com/office/drawing/2014/main" id="{145B86BE-D2CA-9739-0453-BE65F281ED41}"/>
              </a:ext>
            </a:extLst>
          </p:cNvPr>
          <p:cNvSpPr/>
          <p:nvPr/>
        </p:nvSpPr>
        <p:spPr>
          <a:xfrm>
            <a:off x="3150000" y="4197084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="" xmlns:a16="http://schemas.microsoft.com/office/drawing/2014/main" id="{2BC31BFE-B422-E53D-856F-A00ECB0DDA59}"/>
              </a:ext>
            </a:extLst>
          </p:cNvPr>
          <p:cNvSpPr/>
          <p:nvPr/>
        </p:nvSpPr>
        <p:spPr>
          <a:xfrm>
            <a:off x="6169371" y="4197717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="" xmlns:a16="http://schemas.microsoft.com/office/drawing/2014/main" id="{0257D2B4-2138-A702-1A4A-1EF131C38F8E}"/>
              </a:ext>
            </a:extLst>
          </p:cNvPr>
          <p:cNvSpPr/>
          <p:nvPr/>
        </p:nvSpPr>
        <p:spPr>
          <a:xfrm>
            <a:off x="3150000" y="5558900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="" xmlns:a16="http://schemas.microsoft.com/office/drawing/2014/main" id="{73A57395-3DCA-F0E7-68AC-841688946CDF}"/>
              </a:ext>
            </a:extLst>
          </p:cNvPr>
          <p:cNvSpPr/>
          <p:nvPr/>
        </p:nvSpPr>
        <p:spPr>
          <a:xfrm>
            <a:off x="6169371" y="5558267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80B13EF-C6F8-C1E5-81DE-4022B810A1DE}"/>
                  </a:ext>
                </a:extLst>
              </p:cNvPr>
              <p:cNvSpPr txBox="1"/>
              <p:nvPr/>
            </p:nvSpPr>
            <p:spPr>
              <a:xfrm>
                <a:off x="3397755" y="972265"/>
                <a:ext cx="243477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400" smtClean="0">
                          <a:solidFill>
                            <a:srgbClr val="FF0000"/>
                          </a:solidFill>
                        </a:rPr>
                        <m:t>CaC</m:t>
                      </m:r>
                      <m:r>
                        <m:rPr>
                          <m:nor/>
                        </m:rPr>
                        <a:rPr lang="fr-FR" sz="1400" dirty="0" smtClean="0">
                          <a:solidFill>
                            <a:srgbClr val="FF0000"/>
                          </a:solidFill>
                          <a:latin typeface="French Script MT" panose="03020402040607040605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1400" b="0" i="0" dirty="0" smtClean="0">
                          <a:solidFill>
                            <a:srgbClr val="FF0000"/>
                          </a:solidFill>
                          <a:latin typeface="French Script MT" panose="03020402040607040605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400" baseline="-25000" smtClean="0">
                          <a:solidFill>
                            <a:srgbClr val="FF0000"/>
                          </a:solidFill>
                        </a:rPr>
                        <m:t>2 (</m:t>
                      </m:r>
                      <m:r>
                        <m:rPr>
                          <m:nor/>
                        </m:rPr>
                        <a:rPr lang="fr-FR" sz="1400" baseline="-25000" smtClean="0">
                          <a:solidFill>
                            <a:srgbClr val="FF0000"/>
                          </a:solidFill>
                        </a:rPr>
                        <m:t>s</m:t>
                      </m:r>
                      <m:r>
                        <m:rPr>
                          <m:nor/>
                        </m:rPr>
                        <a:rPr lang="fr-FR" sz="1400" baseline="-25000" smtClean="0">
                          <a:solidFill>
                            <a:srgbClr val="FF0000"/>
                          </a:solidFill>
                        </a:rPr>
                        <m:t>)</m:t>
                      </m:r>
                      <m:r>
                        <a:rPr lang="fr-FR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fr-FR" sz="1400" b="0" i="0" smtClean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fr-FR" sz="1400" smtClean="0">
                          <a:solidFill>
                            <a:srgbClr val="FF0000"/>
                          </a:solidFill>
                        </a:rPr>
                        <m:t>Ca</m:t>
                      </m:r>
                      <m:r>
                        <m:rPr>
                          <m:nor/>
                        </m:rPr>
                        <a:rPr lang="fr-FR" sz="1400" baseline="30000" smtClean="0">
                          <a:solidFill>
                            <a:srgbClr val="FF0000"/>
                          </a:solidFill>
                        </a:rPr>
                        <m:t>2+</m:t>
                      </m:r>
                      <m:r>
                        <m:rPr>
                          <m:nor/>
                        </m:rPr>
                        <a:rPr lang="fr-FR" sz="1400" baseline="-25000" smtClean="0">
                          <a:solidFill>
                            <a:srgbClr val="FF000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fr-FR" sz="1400" baseline="-25000" smtClean="0">
                          <a:solidFill>
                            <a:srgbClr val="FF0000"/>
                          </a:solidFill>
                        </a:rPr>
                        <m:t>aq</m:t>
                      </m:r>
                      <m:r>
                        <m:rPr>
                          <m:nor/>
                        </m:rPr>
                        <a:rPr lang="fr-FR" sz="1400" baseline="-25000" smtClean="0">
                          <a:solidFill>
                            <a:srgbClr val="FF0000"/>
                          </a:solidFill>
                        </a:rPr>
                        <m:t>)  + 2 </m:t>
                      </m:r>
                      <m:r>
                        <m:rPr>
                          <m:nor/>
                        </m:rPr>
                        <a:rPr lang="fr-FR" sz="1400" smtClean="0">
                          <a:solidFill>
                            <a:srgbClr val="FF0000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fr-FR" sz="1400" dirty="0" smtClean="0">
                          <a:solidFill>
                            <a:srgbClr val="FF0000"/>
                          </a:solidFill>
                          <a:latin typeface="French Script MT" panose="03020402040607040605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1400" baseline="30000" smtClean="0">
                          <a:solidFill>
                            <a:srgbClr val="FF0000"/>
                          </a:solidFill>
                        </a:rPr>
                        <m:t>−</m:t>
                      </m:r>
                      <m:r>
                        <m:rPr>
                          <m:nor/>
                        </m:rPr>
                        <a:rPr lang="fr-FR" sz="1400" baseline="-25000" smtClean="0">
                          <a:solidFill>
                            <a:srgbClr val="FF000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fr-FR" sz="1400" baseline="-25000" smtClean="0">
                          <a:solidFill>
                            <a:srgbClr val="FF0000"/>
                          </a:solidFill>
                        </a:rPr>
                        <m:t>aq</m:t>
                      </m:r>
                      <m:r>
                        <m:rPr>
                          <m:nor/>
                        </m:rPr>
                        <a:rPr lang="fr-FR" sz="1400" baseline="-25000" smtClean="0">
                          <a:solidFill>
                            <a:srgbClr val="FF0000"/>
                          </a:solidFill>
                        </a:rPr>
                        <m:t>)</m:t>
                      </m:r>
                    </m:oMath>
                  </m:oMathPara>
                </a14:m>
                <a:endParaRPr lang="fr-FR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4" name="ZoneTexte 23">
                <a:extLst>
                  <a:ext uri="{FF2B5EF4-FFF2-40B4-BE49-F238E27FC236}">
                    <a16:creationId xmlns="" xmlns:a16="http://schemas.microsoft.com/office/drawing/2014/main" id="{580B13EF-C6F8-C1E5-81DE-4022B810A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755" y="972265"/>
                <a:ext cx="2434772" cy="307777"/>
              </a:xfrm>
              <a:prstGeom prst="rect">
                <a:avLst/>
              </a:prstGeom>
              <a:blipFill>
                <a:blip r:embed="rId2" cstate="print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84490F2D-3DD5-7869-0481-668D12C0C100}"/>
              </a:ext>
            </a:extLst>
          </p:cNvPr>
          <p:cNvSpPr txBox="1"/>
          <p:nvPr/>
        </p:nvSpPr>
        <p:spPr>
          <a:xfrm>
            <a:off x="6208657" y="254920"/>
            <a:ext cx="274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Définition de la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concentration en masse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fr-FR" sz="1400" baseline="-25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d’une solution ?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CB67D163-12A9-3BFE-408F-775D96E3A0A4}"/>
              </a:ext>
            </a:extLst>
          </p:cNvPr>
          <p:cNvSpPr txBox="1"/>
          <p:nvPr/>
        </p:nvSpPr>
        <p:spPr>
          <a:xfrm>
            <a:off x="6526015" y="815814"/>
            <a:ext cx="21810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</a:rPr>
              <a:t>Masse de soluté dissout dans 1 L de solution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9596C92D-7B44-3683-315C-24674C28EC11}"/>
              </a:ext>
            </a:extLst>
          </p:cNvPr>
          <p:cNvSpPr txBox="1"/>
          <p:nvPr/>
        </p:nvSpPr>
        <p:spPr>
          <a:xfrm>
            <a:off x="141114" y="1515269"/>
            <a:ext cx="2815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Formule de calcul de la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concentration en masse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1400" baseline="-25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d’une solution ?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38CB3F0-D33A-7D6E-FEE0-2EAA891D757F}"/>
                  </a:ext>
                </a:extLst>
              </p:cNvPr>
              <p:cNvSpPr txBox="1"/>
              <p:nvPr/>
            </p:nvSpPr>
            <p:spPr>
              <a:xfrm>
                <a:off x="761600" y="2182654"/>
                <a:ext cx="1574800" cy="497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fr-FR" sz="1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solut</m:t>
                              </m:r>
                              <m:r>
                                <a:rPr lang="fr-FR" sz="1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solution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0" name="ZoneTexte 2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38CB3F0-D33A-7D6E-FEE0-2EAA891D7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00" y="2182654"/>
                <a:ext cx="1574800" cy="49744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B018A852-7848-2270-252B-46588D500691}"/>
              </a:ext>
            </a:extLst>
          </p:cNvPr>
          <p:cNvSpPr txBox="1"/>
          <p:nvPr/>
        </p:nvSpPr>
        <p:spPr>
          <a:xfrm>
            <a:off x="3132257" y="1536686"/>
            <a:ext cx="2815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Définition de la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concentration en quantité de matière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d’une solution ?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="" xmlns:a16="http://schemas.microsoft.com/office/drawing/2014/main" id="{DCD633D3-E793-8CA4-CFD0-AD4EDA2BFE16}"/>
              </a:ext>
            </a:extLst>
          </p:cNvPr>
          <p:cNvSpPr txBox="1"/>
          <p:nvPr/>
        </p:nvSpPr>
        <p:spPr>
          <a:xfrm>
            <a:off x="3171145" y="2181494"/>
            <a:ext cx="2865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</a:rPr>
              <a:t>Quantité de matière de soluté dissout dans 1 L de solution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="" xmlns:a16="http://schemas.microsoft.com/office/drawing/2014/main" id="{860BE91C-4578-C242-C78E-F20B91F82585}"/>
              </a:ext>
            </a:extLst>
          </p:cNvPr>
          <p:cNvSpPr txBox="1"/>
          <p:nvPr/>
        </p:nvSpPr>
        <p:spPr>
          <a:xfrm>
            <a:off x="159657" y="2911150"/>
            <a:ext cx="2815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Symbole et unité de la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concentration en quantité de matière 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C745C691-CD58-EF0A-9882-ADDE5D131DD3}"/>
              </a:ext>
            </a:extLst>
          </p:cNvPr>
          <p:cNvSpPr txBox="1"/>
          <p:nvPr/>
        </p:nvSpPr>
        <p:spPr>
          <a:xfrm>
            <a:off x="428172" y="3674301"/>
            <a:ext cx="24229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Symbole : C  -  unité : mol.L</a:t>
            </a:r>
            <a:r>
              <a:rPr lang="fr-FR" sz="140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-1</a:t>
            </a:r>
            <a:endParaRPr lang="fr-FR" sz="1400" baseline="30000" dirty="0">
              <a:solidFill>
                <a:srgbClr val="FF0000"/>
              </a:solidFill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="" xmlns:a16="http://schemas.microsoft.com/office/drawing/2014/main" id="{6D3AECCD-A281-2F1F-2BF5-DC056B0D1415}"/>
              </a:ext>
            </a:extLst>
          </p:cNvPr>
          <p:cNvSpPr txBox="1"/>
          <p:nvPr/>
        </p:nvSpPr>
        <p:spPr>
          <a:xfrm>
            <a:off x="137486" y="4267864"/>
            <a:ext cx="2815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Procédé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préparation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d’une solution à partir d’un soluté solide ?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="" xmlns:a16="http://schemas.microsoft.com/office/drawing/2014/main" id="{1F4A6FDC-6DA7-1F0F-D128-FA00960451A8}"/>
              </a:ext>
            </a:extLst>
          </p:cNvPr>
          <p:cNvSpPr txBox="1"/>
          <p:nvPr/>
        </p:nvSpPr>
        <p:spPr>
          <a:xfrm>
            <a:off x="365572" y="4986527"/>
            <a:ext cx="24039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dissolution</a:t>
            </a:r>
            <a:endParaRPr lang="fr-FR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097D96A9-65AC-A901-B6DC-D87ED72F129F}"/>
                  </a:ext>
                </a:extLst>
              </p:cNvPr>
              <p:cNvSpPr txBox="1"/>
              <p:nvPr/>
            </p:nvSpPr>
            <p:spPr>
              <a:xfrm>
                <a:off x="3686117" y="4993189"/>
                <a:ext cx="179937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400" b="0" i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dilution</m:t>
                      </m:r>
                    </m:oMath>
                  </m:oMathPara>
                </a14:m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4" name="ZoneTexte 5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97D96A9-65AC-A901-B6DC-D87ED72F1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17" y="4993189"/>
                <a:ext cx="1799370" cy="30777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ZoneTexte 58">
            <a:extLst>
              <a:ext uri="{FF2B5EF4-FFF2-40B4-BE49-F238E27FC236}">
                <a16:creationId xmlns="" xmlns:a16="http://schemas.microsoft.com/office/drawing/2014/main" id="{772D1141-873B-DF7B-A2F0-E55D3EA43F5D}"/>
              </a:ext>
            </a:extLst>
          </p:cNvPr>
          <p:cNvSpPr txBox="1"/>
          <p:nvPr/>
        </p:nvSpPr>
        <p:spPr>
          <a:xfrm>
            <a:off x="6382503" y="4651265"/>
            <a:ext cx="24039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ajoute du solvant à une solution pour diminuer sa concentration.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561B50A3-2963-F7CA-8D0D-D644DFB616EA}"/>
              </a:ext>
            </a:extLst>
          </p:cNvPr>
          <p:cNvSpPr txBox="1"/>
          <p:nvPr/>
        </p:nvSpPr>
        <p:spPr>
          <a:xfrm>
            <a:off x="100601" y="5581147"/>
            <a:ext cx="2815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Définition </a:t>
            </a:r>
            <a:r>
              <a:rPr lang="fr-FR" sz="1400" b="1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formule de calcul du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facteur de dilution f ?</a:t>
            </a:r>
            <a:endParaRPr lang="fr-FR" sz="14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="" xmlns:a16="http://schemas.microsoft.com/office/drawing/2014/main" id="{75A623C5-5263-0382-A89B-58A1CC45855B}"/>
              </a:ext>
            </a:extLst>
          </p:cNvPr>
          <p:cNvSpPr txBox="1"/>
          <p:nvPr/>
        </p:nvSpPr>
        <p:spPr>
          <a:xfrm>
            <a:off x="130629" y="6038775"/>
            <a:ext cx="27204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>
                <a:solidFill>
                  <a:srgbClr val="FF0000"/>
                </a:solidFill>
              </a:rPr>
              <a:t>Nombre de fois où on a dilué une solution.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="" xmlns:a16="http://schemas.microsoft.com/office/drawing/2014/main" id="{76D8BE07-6A91-CA17-4B59-C45A28649248}"/>
              </a:ext>
            </a:extLst>
          </p:cNvPr>
          <p:cNvSpPr txBox="1"/>
          <p:nvPr/>
        </p:nvSpPr>
        <p:spPr>
          <a:xfrm>
            <a:off x="3157657" y="5595660"/>
            <a:ext cx="2713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Définition de la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solubilité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d’un soluté dans un solvant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FR" sz="14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="" xmlns:a16="http://schemas.microsoft.com/office/drawing/2014/main" id="{789500E8-7C03-69B3-1E8C-4A4D72A00684}"/>
              </a:ext>
            </a:extLst>
          </p:cNvPr>
          <p:cNvSpPr txBox="1"/>
          <p:nvPr/>
        </p:nvSpPr>
        <p:spPr>
          <a:xfrm>
            <a:off x="3220744" y="6041091"/>
            <a:ext cx="26581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</a:rPr>
              <a:t>Quantité de matière maximale de soluté pouvant être dissout dans 1L de solution.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="" xmlns:a16="http://schemas.microsoft.com/office/drawing/2014/main" id="{B3C52807-04D8-1DFD-F2E0-B8CB39750DF3}"/>
              </a:ext>
            </a:extLst>
          </p:cNvPr>
          <p:cNvSpPr txBox="1"/>
          <p:nvPr/>
        </p:nvSpPr>
        <p:spPr>
          <a:xfrm>
            <a:off x="6102014" y="5571651"/>
            <a:ext cx="2978713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3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Comment appelle-t-on une solution dans laquelle le soluté à atteint sa </a:t>
            </a:r>
            <a:r>
              <a:rPr lang="fr-FR" sz="13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concentration maximale </a:t>
            </a:r>
            <a:r>
              <a:rPr lang="fr-FR" sz="13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="" xmlns:a16="http://schemas.microsoft.com/office/drawing/2014/main" id="{1C9307B8-C4EB-0DE0-0B49-010862614A3A}"/>
              </a:ext>
            </a:extLst>
          </p:cNvPr>
          <p:cNvSpPr txBox="1"/>
          <p:nvPr/>
        </p:nvSpPr>
        <p:spPr>
          <a:xfrm>
            <a:off x="6246039" y="6314499"/>
            <a:ext cx="26692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</a:rPr>
              <a:t>Solution saturée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5B2214DE-D22E-1C26-06D8-BA6C42AD05BE}"/>
              </a:ext>
            </a:extLst>
          </p:cNvPr>
          <p:cNvSpPr txBox="1"/>
          <p:nvPr/>
        </p:nvSpPr>
        <p:spPr>
          <a:xfrm>
            <a:off x="6153686" y="1535932"/>
            <a:ext cx="2815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Formule de calcul de la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concentration en quantité de matière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d’une solution ?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9B2480B8-EBEC-2898-393C-534B0EBF24A9}"/>
                  </a:ext>
                </a:extLst>
              </p:cNvPr>
              <p:cNvSpPr txBox="1"/>
              <p:nvPr/>
            </p:nvSpPr>
            <p:spPr>
              <a:xfrm>
                <a:off x="6864842" y="2184883"/>
                <a:ext cx="1503402" cy="439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fr-FR" sz="1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2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olut</m:t>
                              </m:r>
                              <m:r>
                                <a:rPr lang="fr-FR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solution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B2480B8-EBEC-2898-393C-534B0EBF2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842" y="2184883"/>
                <a:ext cx="1503402" cy="439736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1A6A11E3-F8CB-AB7B-F2D2-53B407C7092F}"/>
              </a:ext>
            </a:extLst>
          </p:cNvPr>
          <p:cNvSpPr txBox="1"/>
          <p:nvPr/>
        </p:nvSpPr>
        <p:spPr>
          <a:xfrm>
            <a:off x="3112614" y="2851048"/>
            <a:ext cx="2758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Formule de calcul de la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masse de soluté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 on connaît 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la concentration en masse C</a:t>
            </a:r>
            <a:r>
              <a:rPr lang="fr-FR" sz="1400" baseline="-25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et le volume V 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C479B473-0378-A21E-AD50-D9AA897BF26B}"/>
                  </a:ext>
                </a:extLst>
              </p:cNvPr>
              <p:cNvSpPr txBox="1"/>
              <p:nvPr/>
            </p:nvSpPr>
            <p:spPr>
              <a:xfrm>
                <a:off x="3265113" y="3698590"/>
                <a:ext cx="275862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4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solut</m:t>
                              </m:r>
                              <m:r>
                                <a:rPr lang="fr-FR" sz="14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</m:sub>
                          </m:sSub>
                          <m:r>
                            <a:rPr lang="fr-FR" sz="1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fr-FR" sz="1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fr-FR" sz="1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solution</m:t>
                          </m:r>
                        </m:sub>
                      </m:sSub>
                    </m:oMath>
                  </m:oMathPara>
                </a14:m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ZoneTexte 2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479B473-0378-A21E-AD50-D9AA897BF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113" y="3698590"/>
                <a:ext cx="2758626" cy="307777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E58F482E-4DD8-06C4-00C7-AC9C66479C06}"/>
              </a:ext>
            </a:extLst>
          </p:cNvPr>
          <p:cNvSpPr txBox="1"/>
          <p:nvPr/>
        </p:nvSpPr>
        <p:spPr>
          <a:xfrm>
            <a:off x="6182259" y="2918122"/>
            <a:ext cx="2758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Formule de calcul de la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quantité de matière n de soluté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 on connaît 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la C et V 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97A77162-A776-5C67-6FB8-06A7249BFF63}"/>
                  </a:ext>
                </a:extLst>
              </p:cNvPr>
              <p:cNvSpPr txBox="1"/>
              <p:nvPr/>
            </p:nvSpPr>
            <p:spPr>
              <a:xfrm>
                <a:off x="6169371" y="3698589"/>
                <a:ext cx="290425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solut</m:t>
                          </m:r>
                          <m:r>
                            <a:rPr lang="fr-FR" sz="1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</m:sub>
                      </m:sSub>
                      <m:r>
                        <a:rPr lang="fr-FR" sz="1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sz="1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fr-FR" sz="1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solution</m:t>
                          </m:r>
                        </m:sub>
                      </m:sSub>
                    </m:oMath>
                  </m:oMathPara>
                </a14:m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6" name="ZoneTexte 3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7A77162-A776-5C67-6FB8-06A7249BF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371" y="3698589"/>
                <a:ext cx="2904259" cy="307777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ZoneTexte 38">
            <a:extLst>
              <a:ext uri="{FF2B5EF4-FFF2-40B4-BE49-F238E27FC236}">
                <a16:creationId xmlns="" xmlns:a16="http://schemas.microsoft.com/office/drawing/2014/main" id="{2893CBE8-41D5-0CF5-B37C-7E057D76E18E}"/>
              </a:ext>
            </a:extLst>
          </p:cNvPr>
          <p:cNvSpPr txBox="1"/>
          <p:nvPr/>
        </p:nvSpPr>
        <p:spPr>
          <a:xfrm>
            <a:off x="3220744" y="4275492"/>
            <a:ext cx="2815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Procédé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préparation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d’une solution à partir d’une solution ?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162771FA-6282-847C-4AA6-6EB83358D303}"/>
              </a:ext>
            </a:extLst>
          </p:cNvPr>
          <p:cNvSpPr txBox="1"/>
          <p:nvPr/>
        </p:nvSpPr>
        <p:spPr>
          <a:xfrm>
            <a:off x="6208657" y="4268505"/>
            <a:ext cx="2815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Principe d’une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dilution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41DAF1A8-B78A-84B0-6A76-FD34CED3CED5}"/>
                  </a:ext>
                </a:extLst>
              </p:cNvPr>
              <p:cNvSpPr txBox="1"/>
              <p:nvPr/>
            </p:nvSpPr>
            <p:spPr>
              <a:xfrm>
                <a:off x="796644" y="6257959"/>
                <a:ext cx="1859470" cy="470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1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fr-FR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è</m:t>
                              </m:r>
                              <m:r>
                                <m:rPr>
                                  <m:sty m:val="p"/>
                                </m:rPr>
                                <a:rPr lang="fr-FR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fille</m:t>
                              </m:r>
                            </m:sub>
                          </m:sSub>
                        </m:den>
                      </m:f>
                      <m:r>
                        <a:rPr lang="fr-FR" sz="1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fille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fr-FR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è</m:t>
                              </m:r>
                              <m:r>
                                <m:rPr>
                                  <m:sty m:val="p"/>
                                </m:rPr>
                                <a:rPr lang="fr-FR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5" name="ZoneTexte 4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1DAF1A8-B78A-84B0-6A76-FD34CED3C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44" y="6257959"/>
                <a:ext cx="1859470" cy="47045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503657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52C35EBB-7A26-0776-3C29-7915CA27F9B7}"/>
              </a:ext>
            </a:extLst>
          </p:cNvPr>
          <p:cNvSpPr txBox="1"/>
          <p:nvPr/>
        </p:nvSpPr>
        <p:spPr>
          <a:xfrm>
            <a:off x="129829" y="267107"/>
            <a:ext cx="281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Paramètres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 influencent la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solubilité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d’un soluté ?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="" xmlns:a16="http://schemas.microsoft.com/office/drawing/2014/main" id="{E8EE69EE-B7A8-3A2B-F659-CC541A968167}"/>
              </a:ext>
            </a:extLst>
          </p:cNvPr>
          <p:cNvSpPr/>
          <p:nvPr/>
        </p:nvSpPr>
        <p:spPr>
          <a:xfrm>
            <a:off x="116115" y="145143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64B153E1-2E7D-B844-6188-8AE5E7F70664}"/>
              </a:ext>
            </a:extLst>
          </p:cNvPr>
          <p:cNvSpPr txBox="1"/>
          <p:nvPr/>
        </p:nvSpPr>
        <p:spPr>
          <a:xfrm>
            <a:off x="393549" y="886963"/>
            <a:ext cx="21946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</a:rPr>
              <a:t>Solvant – température - pH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="" xmlns:a16="http://schemas.microsoft.com/office/drawing/2014/main" id="{58FF010A-A379-E634-880C-F280243A0F3F}"/>
              </a:ext>
            </a:extLst>
          </p:cNvPr>
          <p:cNvSpPr/>
          <p:nvPr/>
        </p:nvSpPr>
        <p:spPr>
          <a:xfrm>
            <a:off x="3150000" y="166210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="" xmlns:a16="http://schemas.microsoft.com/office/drawing/2014/main" id="{EDC1CB82-CE54-EAD2-10DD-DC246F0DDCA6}"/>
              </a:ext>
            </a:extLst>
          </p:cNvPr>
          <p:cNvSpPr/>
          <p:nvPr/>
        </p:nvSpPr>
        <p:spPr>
          <a:xfrm>
            <a:off x="6169371" y="166210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="" xmlns:a16="http://schemas.microsoft.com/office/drawing/2014/main" id="{2A93E46F-8B0A-14E3-B05D-9E5982EC9608}"/>
              </a:ext>
            </a:extLst>
          </p:cNvPr>
          <p:cNvSpPr/>
          <p:nvPr/>
        </p:nvSpPr>
        <p:spPr>
          <a:xfrm>
            <a:off x="116115" y="1488031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="" xmlns:a16="http://schemas.microsoft.com/office/drawing/2014/main" id="{C0F4A73B-4094-E293-D9D5-2A58CAB7E80B}"/>
              </a:ext>
            </a:extLst>
          </p:cNvPr>
          <p:cNvSpPr/>
          <p:nvPr/>
        </p:nvSpPr>
        <p:spPr>
          <a:xfrm>
            <a:off x="116115" y="2850415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="" xmlns:a16="http://schemas.microsoft.com/office/drawing/2014/main" id="{78210737-32E3-CA93-08DE-8B89DE8E1C3C}"/>
              </a:ext>
            </a:extLst>
          </p:cNvPr>
          <p:cNvSpPr/>
          <p:nvPr/>
        </p:nvSpPr>
        <p:spPr>
          <a:xfrm>
            <a:off x="116115" y="4197084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="" xmlns:a16="http://schemas.microsoft.com/office/drawing/2014/main" id="{D7AD8888-E92F-F370-B4FA-FAFC22E8A880}"/>
              </a:ext>
            </a:extLst>
          </p:cNvPr>
          <p:cNvSpPr/>
          <p:nvPr/>
        </p:nvSpPr>
        <p:spPr>
          <a:xfrm>
            <a:off x="116115" y="5558267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D60254EB-171D-F9E9-B63D-2D57241CF83B}"/>
              </a:ext>
            </a:extLst>
          </p:cNvPr>
          <p:cNvSpPr txBox="1"/>
          <p:nvPr/>
        </p:nvSpPr>
        <p:spPr>
          <a:xfrm>
            <a:off x="3116108" y="315224"/>
            <a:ext cx="2904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L’eau est-elle un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solvant polaire VRAI ou FAUX ?</a:t>
            </a:r>
            <a:endParaRPr lang="fr-FR" sz="14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="" xmlns:a16="http://schemas.microsoft.com/office/drawing/2014/main" id="{60049D6D-BE95-58A5-FB9E-AB90EA27297C}"/>
              </a:ext>
            </a:extLst>
          </p:cNvPr>
          <p:cNvSpPr/>
          <p:nvPr/>
        </p:nvSpPr>
        <p:spPr>
          <a:xfrm>
            <a:off x="3150000" y="1488031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="" xmlns:a16="http://schemas.microsoft.com/office/drawing/2014/main" id="{C08EC205-A83D-AC99-D91A-D7D4482F2B43}"/>
              </a:ext>
            </a:extLst>
          </p:cNvPr>
          <p:cNvSpPr/>
          <p:nvPr/>
        </p:nvSpPr>
        <p:spPr>
          <a:xfrm>
            <a:off x="6169371" y="1488031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="" xmlns:a16="http://schemas.microsoft.com/office/drawing/2014/main" id="{B1FBB780-BEE3-F2D9-A1B1-181602732FDF}"/>
              </a:ext>
            </a:extLst>
          </p:cNvPr>
          <p:cNvSpPr/>
          <p:nvPr/>
        </p:nvSpPr>
        <p:spPr>
          <a:xfrm>
            <a:off x="3150000" y="2851048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="" xmlns:a16="http://schemas.microsoft.com/office/drawing/2014/main" id="{298DC21A-E209-D6DD-BFE3-B674BFD23D21}"/>
              </a:ext>
            </a:extLst>
          </p:cNvPr>
          <p:cNvSpPr/>
          <p:nvPr/>
        </p:nvSpPr>
        <p:spPr>
          <a:xfrm>
            <a:off x="6169371" y="2854829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="" xmlns:a16="http://schemas.microsoft.com/office/drawing/2014/main" id="{145B86BE-D2CA-9739-0453-BE65F281ED41}"/>
              </a:ext>
            </a:extLst>
          </p:cNvPr>
          <p:cNvSpPr/>
          <p:nvPr/>
        </p:nvSpPr>
        <p:spPr>
          <a:xfrm>
            <a:off x="3150000" y="4197084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="" xmlns:a16="http://schemas.microsoft.com/office/drawing/2014/main" id="{2BC31BFE-B422-E53D-856F-A00ECB0DDA59}"/>
              </a:ext>
            </a:extLst>
          </p:cNvPr>
          <p:cNvSpPr/>
          <p:nvPr/>
        </p:nvSpPr>
        <p:spPr>
          <a:xfrm>
            <a:off x="6169371" y="4197717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="" xmlns:a16="http://schemas.microsoft.com/office/drawing/2014/main" id="{0257D2B4-2138-A702-1A4A-1EF131C38F8E}"/>
              </a:ext>
            </a:extLst>
          </p:cNvPr>
          <p:cNvSpPr/>
          <p:nvPr/>
        </p:nvSpPr>
        <p:spPr>
          <a:xfrm>
            <a:off x="3150000" y="5558900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="" xmlns:a16="http://schemas.microsoft.com/office/drawing/2014/main" id="{73A57395-3DCA-F0E7-68AC-841688946CDF}"/>
              </a:ext>
            </a:extLst>
          </p:cNvPr>
          <p:cNvSpPr/>
          <p:nvPr/>
        </p:nvSpPr>
        <p:spPr>
          <a:xfrm>
            <a:off x="6169371" y="5558267"/>
            <a:ext cx="2844000" cy="1188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580B13EF-C6F8-C1E5-81DE-4022B810A1DE}"/>
              </a:ext>
            </a:extLst>
          </p:cNvPr>
          <p:cNvSpPr txBox="1"/>
          <p:nvPr/>
        </p:nvSpPr>
        <p:spPr>
          <a:xfrm>
            <a:off x="3368416" y="905870"/>
            <a:ext cx="2434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</a:rPr>
              <a:t>VRAI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84490F2D-3DD5-7869-0481-668D12C0C100}"/>
              </a:ext>
            </a:extLst>
          </p:cNvPr>
          <p:cNvSpPr txBox="1"/>
          <p:nvPr/>
        </p:nvSpPr>
        <p:spPr>
          <a:xfrm>
            <a:off x="6140343" y="207962"/>
            <a:ext cx="281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quelle condition une liaison covalente est-elle </a:t>
            </a:r>
            <a:r>
              <a:rPr lang="fr-FR" sz="14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polaire</a:t>
            </a:r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fr-FR" sz="14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CB67D163-12A9-3BFE-408F-775D96E3A0A4}"/>
              </a:ext>
            </a:extLst>
          </p:cNvPr>
          <p:cNvSpPr txBox="1"/>
          <p:nvPr/>
        </p:nvSpPr>
        <p:spPr>
          <a:xfrm>
            <a:off x="6210535" y="627180"/>
            <a:ext cx="28157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</a:rPr>
              <a:t>Si les atomes ont des électronégativités suffisamment différentes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9596C92D-7B44-3683-315C-24674C28EC11}"/>
              </a:ext>
            </a:extLst>
          </p:cNvPr>
          <p:cNvSpPr txBox="1"/>
          <p:nvPr/>
        </p:nvSpPr>
        <p:spPr>
          <a:xfrm>
            <a:off x="141114" y="1515269"/>
            <a:ext cx="2815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14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hydrocarbure</a:t>
            </a:r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(atomes C et H) est un solvant polaire. </a:t>
            </a:r>
            <a:r>
              <a:rPr lang="fr-FR" sz="14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VRAI ou FAUX ?</a:t>
            </a:r>
            <a:endParaRPr lang="fr-FR" sz="1400" b="1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038CB3F0-D33A-7D6E-FEE0-2EAA891D757F}"/>
              </a:ext>
            </a:extLst>
          </p:cNvPr>
          <p:cNvSpPr txBox="1"/>
          <p:nvPr/>
        </p:nvSpPr>
        <p:spPr>
          <a:xfrm>
            <a:off x="729102" y="2269250"/>
            <a:ext cx="1574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</a:rPr>
              <a:t>FAUX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B018A852-7848-2270-252B-46588D500691}"/>
              </a:ext>
            </a:extLst>
          </p:cNvPr>
          <p:cNvSpPr txBox="1"/>
          <p:nvPr/>
        </p:nvSpPr>
        <p:spPr>
          <a:xfrm>
            <a:off x="3074056" y="1464116"/>
            <a:ext cx="3035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espèce ionique 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dissout toujours facilement dans un solvant non polaire. </a:t>
            </a:r>
          </a:p>
          <a:p>
            <a:pPr algn="ctr"/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VRAI ou FAUX ?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="" xmlns:a16="http://schemas.microsoft.com/office/drawing/2014/main" id="{DCD633D3-E793-8CA4-CFD0-AD4EDA2BFE16}"/>
              </a:ext>
            </a:extLst>
          </p:cNvPr>
          <p:cNvSpPr txBox="1"/>
          <p:nvPr/>
        </p:nvSpPr>
        <p:spPr>
          <a:xfrm>
            <a:off x="3171145" y="2370847"/>
            <a:ext cx="28653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</a:rPr>
              <a:t>FAUX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="" xmlns:a16="http://schemas.microsoft.com/office/drawing/2014/main" id="{860BE91C-4578-C242-C78E-F20B91F82585}"/>
              </a:ext>
            </a:extLst>
          </p:cNvPr>
          <p:cNvSpPr txBox="1"/>
          <p:nvPr/>
        </p:nvSpPr>
        <p:spPr>
          <a:xfrm>
            <a:off x="100601" y="2957317"/>
            <a:ext cx="2874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Comment appelle-t-on une espèce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très soluble 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l’eau ?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C745C691-CD58-EF0A-9882-ADDE5D131DD3}"/>
              </a:ext>
            </a:extLst>
          </p:cNvPr>
          <p:cNvSpPr txBox="1"/>
          <p:nvPr/>
        </p:nvSpPr>
        <p:spPr>
          <a:xfrm>
            <a:off x="365572" y="3585567"/>
            <a:ext cx="24229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Hydrophile - hydrosoluble</a:t>
            </a:r>
            <a:endParaRPr lang="fr-FR" sz="1400" baseline="30000" dirty="0">
              <a:solidFill>
                <a:srgbClr val="FF0000"/>
              </a:solidFill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="" xmlns:a16="http://schemas.microsoft.com/office/drawing/2014/main" id="{6D3AECCD-A281-2F1F-2BF5-DC056B0D1415}"/>
              </a:ext>
            </a:extLst>
          </p:cNvPr>
          <p:cNvSpPr txBox="1"/>
          <p:nvPr/>
        </p:nvSpPr>
        <p:spPr>
          <a:xfrm>
            <a:off x="137486" y="4224322"/>
            <a:ext cx="2815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Facteur de dilution f ?</a:t>
            </a:r>
          </a:p>
          <a:p>
            <a:pPr algn="ctr"/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1400" baseline="-25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mère</a:t>
            </a:r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5.10</a:t>
            </a:r>
            <a:r>
              <a:rPr lang="fr-FR" sz="1400" baseline="30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mol.L</a:t>
            </a:r>
            <a:r>
              <a:rPr lang="fr-FR" sz="1400" baseline="30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1400" baseline="-25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fille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2.10</a:t>
            </a:r>
            <a:r>
              <a:rPr lang="fr-FR" sz="1400" baseline="30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mol.L</a:t>
            </a:r>
            <a:r>
              <a:rPr lang="fr-FR" sz="1400" baseline="30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fr-FR" sz="14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561B50A3-2963-F7CA-8D0D-D644DFB616EA}"/>
              </a:ext>
            </a:extLst>
          </p:cNvPr>
          <p:cNvSpPr txBox="1"/>
          <p:nvPr/>
        </p:nvSpPr>
        <p:spPr>
          <a:xfrm>
            <a:off x="161407" y="5561721"/>
            <a:ext cx="2844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Matériel nécessaire 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préparer une solution par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dilution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="" xmlns:a16="http://schemas.microsoft.com/office/drawing/2014/main" id="{75A623C5-5263-0382-A89B-58A1CC45855B}"/>
              </a:ext>
            </a:extLst>
          </p:cNvPr>
          <p:cNvSpPr txBox="1"/>
          <p:nvPr/>
        </p:nvSpPr>
        <p:spPr>
          <a:xfrm>
            <a:off x="177472" y="6215412"/>
            <a:ext cx="27204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</a:rPr>
              <a:t>Pipette jaugée – fiole jaugée – pipette simple - (</a:t>
            </a:r>
            <a:r>
              <a:rPr lang="fr-FR" sz="1400" dirty="0" err="1">
                <a:solidFill>
                  <a:srgbClr val="FF0000"/>
                </a:solidFill>
              </a:rPr>
              <a:t>becher</a:t>
            </a:r>
            <a:r>
              <a:rPr lang="fr-FR" sz="1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="" xmlns:a16="http://schemas.microsoft.com/office/drawing/2014/main" id="{76D8BE07-6A91-CA17-4B59-C45A28649248}"/>
              </a:ext>
            </a:extLst>
          </p:cNvPr>
          <p:cNvSpPr txBox="1"/>
          <p:nvPr/>
        </p:nvSpPr>
        <p:spPr>
          <a:xfrm>
            <a:off x="3091433" y="5582888"/>
            <a:ext cx="29289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veut préparer 100 </a:t>
            </a:r>
            <a:r>
              <a:rPr lang="fr-FR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solution 5 fois moins concentrée qu’une solution mère. </a:t>
            </a:r>
          </a:p>
          <a:p>
            <a:pPr algn="ctr"/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 à prélever ?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="" xmlns:a16="http://schemas.microsoft.com/office/drawing/2014/main" id="{789500E8-7C03-69B3-1E8C-4A4D72A00684}"/>
              </a:ext>
            </a:extLst>
          </p:cNvPr>
          <p:cNvSpPr txBox="1"/>
          <p:nvPr/>
        </p:nvSpPr>
        <p:spPr>
          <a:xfrm>
            <a:off x="4921403" y="6388917"/>
            <a:ext cx="9835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400" dirty="0">
                <a:solidFill>
                  <a:srgbClr val="FF0000"/>
                </a:solidFill>
              </a:rPr>
              <a:t>20 </a:t>
            </a:r>
            <a:r>
              <a:rPr lang="fr-FR" sz="1400" dirty="0" err="1">
                <a:solidFill>
                  <a:srgbClr val="FF0000"/>
                </a:solidFill>
              </a:rPr>
              <a:t>mL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="" xmlns:a16="http://schemas.microsoft.com/office/drawing/2014/main" id="{B3C52807-04D8-1DFD-F2E0-B8CB39750DF3}"/>
              </a:ext>
            </a:extLst>
          </p:cNvPr>
          <p:cNvSpPr txBox="1"/>
          <p:nvPr/>
        </p:nvSpPr>
        <p:spPr>
          <a:xfrm>
            <a:off x="6127185" y="5735820"/>
            <a:ext cx="29787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Équation de dissolution </a:t>
            </a:r>
            <a:r>
              <a:rPr lang="fr-FR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solide moléculaire diiode I</a:t>
            </a:r>
            <a:r>
              <a:rPr lang="fr-FR" sz="1200" baseline="-25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1C9307B8-C4EB-0DE0-0B49-010862614A3A}"/>
                  </a:ext>
                </a:extLst>
              </p:cNvPr>
              <p:cNvSpPr txBox="1"/>
              <p:nvPr/>
            </p:nvSpPr>
            <p:spPr>
              <a:xfrm>
                <a:off x="6246039" y="6314499"/>
                <a:ext cx="266926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1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1400" baseline="-25000" smtClean="0">
                          <a:solidFill>
                            <a:srgbClr val="FF0000"/>
                          </a:solidFill>
                        </a:rPr>
                        <m:t>2 (</m:t>
                      </m:r>
                      <m:r>
                        <m:rPr>
                          <m:nor/>
                        </m:rPr>
                        <a:rPr lang="fr-FR" sz="1400" baseline="-25000" smtClean="0">
                          <a:solidFill>
                            <a:srgbClr val="FF0000"/>
                          </a:solidFill>
                        </a:rPr>
                        <m:t>s</m:t>
                      </m:r>
                      <m:r>
                        <m:rPr>
                          <m:nor/>
                        </m:rPr>
                        <a:rPr lang="fr-FR" sz="1400" baseline="-25000" smtClean="0">
                          <a:solidFill>
                            <a:srgbClr val="FF0000"/>
                          </a:solidFill>
                        </a:rPr>
                        <m:t>)</m:t>
                      </m:r>
                      <m:r>
                        <a:rPr lang="fr-FR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m:rPr>
                          <m:nor/>
                        </m:rPr>
                        <a:rPr lang="fr-FR" sz="1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1400" baseline="-25000">
                          <a:solidFill>
                            <a:srgbClr val="FF0000"/>
                          </a:solidFill>
                        </a:rPr>
                        <m:t>2 (</m:t>
                      </m:r>
                      <m:r>
                        <m:rPr>
                          <m:nor/>
                        </m:rPr>
                        <a:rPr lang="fr-FR" sz="1400" b="0" i="0" baseline="-25000" smtClean="0">
                          <a:solidFill>
                            <a:srgbClr val="FF0000"/>
                          </a:solidFill>
                        </a:rPr>
                        <m:t>aq</m:t>
                      </m:r>
                      <m:r>
                        <m:rPr>
                          <m:nor/>
                        </m:rPr>
                        <a:rPr lang="fr-FR" sz="1400" baseline="-25000">
                          <a:solidFill>
                            <a:srgbClr val="FF0000"/>
                          </a:solidFill>
                        </a:rPr>
                        <m:t>)</m:t>
                      </m:r>
                    </m:oMath>
                  </m:oMathPara>
                </a14:m>
                <a:endParaRPr lang="fr-FR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9" name="ZoneTexte 6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C9307B8-C4EB-0DE0-0B49-010862614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39" y="6314499"/>
                <a:ext cx="2669266" cy="307777"/>
              </a:xfrm>
              <a:prstGeom prst="rect">
                <a:avLst/>
              </a:prstGeom>
              <a:blipFill>
                <a:blip r:embed="rId2" cstate="print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5B2214DE-D22E-1C26-06D8-BA6C42AD05BE}"/>
              </a:ext>
            </a:extLst>
          </p:cNvPr>
          <p:cNvSpPr txBox="1"/>
          <p:nvPr/>
        </p:nvSpPr>
        <p:spPr>
          <a:xfrm>
            <a:off x="6110144" y="1535932"/>
            <a:ext cx="29522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corps gras 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(non polaire) se dissout-il plus facilement dans de l’eau ou dans un hydrocarbure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9B2480B8-EBEC-2898-393C-534B0EBF24A9}"/>
              </a:ext>
            </a:extLst>
          </p:cNvPr>
          <p:cNvSpPr txBox="1"/>
          <p:nvPr/>
        </p:nvSpPr>
        <p:spPr>
          <a:xfrm>
            <a:off x="6216808" y="2321016"/>
            <a:ext cx="27749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</a:rPr>
              <a:t>Un hydrocarbure (non polaire)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1A6A11E3-F8CB-AB7B-F2D2-53B407C7092F}"/>
              </a:ext>
            </a:extLst>
          </p:cNvPr>
          <p:cNvSpPr txBox="1"/>
          <p:nvPr/>
        </p:nvSpPr>
        <p:spPr>
          <a:xfrm>
            <a:off x="3175369" y="2851048"/>
            <a:ext cx="2758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Quantité de matière n 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soluté dans 400 </a:t>
            </a:r>
            <a:r>
              <a:rPr lang="fr-FR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solution </a:t>
            </a:r>
          </a:p>
          <a:p>
            <a:pPr algn="ctr"/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= 5 x 10</a:t>
            </a:r>
            <a:r>
              <a:rPr lang="fr-FR" sz="1400" baseline="30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mol.L</a:t>
            </a:r>
            <a:r>
              <a:rPr lang="fr-FR" sz="1400" baseline="30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fr-FR" sz="1400" baseline="300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C479B473-0378-A21E-AD50-D9AA897BF26B}"/>
                  </a:ext>
                </a:extLst>
              </p:cNvPr>
              <p:cNvSpPr txBox="1"/>
              <p:nvPr/>
            </p:nvSpPr>
            <p:spPr>
              <a:xfrm>
                <a:off x="3295818" y="3543791"/>
                <a:ext cx="27586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fr-FR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fr-FR" sz="1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fr-FR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fr-FR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fr-FR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fr-FR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×0,400</m:t>
                      </m:r>
                    </m:oMath>
                  </m:oMathPara>
                </a14:m>
                <a:endParaRPr lang="fr-FR" sz="1200" dirty="0">
                  <a:solidFill>
                    <a:srgbClr val="FF0000"/>
                  </a:solidFill>
                </a:endParaRPr>
              </a:p>
              <a:p>
                <a:r>
                  <a:rPr lang="fr-FR" sz="12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fr-FR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fr-FR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fr-FR" sz="1200" dirty="0">
                    <a:solidFill>
                      <a:srgbClr val="FF0000"/>
                    </a:solidFill>
                  </a:rPr>
                  <a:t> mol</a:t>
                </a:r>
              </a:p>
            </p:txBody>
          </p:sp>
        </mc:Choice>
        <mc:Fallback>
          <p:sp>
            <p:nvSpPr>
              <p:cNvPr id="29" name="ZoneTexte 2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479B473-0378-A21E-AD50-D9AA897BF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818" y="3543791"/>
                <a:ext cx="2758626" cy="461665"/>
              </a:xfrm>
              <a:prstGeom prst="rect">
                <a:avLst/>
              </a:prstGeom>
              <a:blipFill>
                <a:blip r:embed="rId3" cstate="print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E58F482E-4DD8-06C4-00C7-AC9C66479C06}"/>
              </a:ext>
            </a:extLst>
          </p:cNvPr>
          <p:cNvSpPr txBox="1"/>
          <p:nvPr/>
        </p:nvSpPr>
        <p:spPr>
          <a:xfrm>
            <a:off x="6182259" y="2808409"/>
            <a:ext cx="2758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Masse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KC</a:t>
            </a:r>
            <a:r>
              <a:rPr lang="fr-FR" sz="2000" dirty="0">
                <a:effectLst/>
                <a:latin typeface="French Script MT" panose="03020402040607040605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peser pour préparer 250 </a:t>
            </a:r>
            <a:r>
              <a:rPr lang="fr-FR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solution</a:t>
            </a:r>
          </a:p>
          <a:p>
            <a:pPr algn="ctr"/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1400" baseline="-25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 g.L</a:t>
            </a:r>
            <a:r>
              <a:rPr lang="fr-FR" sz="1400" baseline="30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fr-FR" sz="1400" baseline="300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="" xmlns:a16="http://schemas.microsoft.com/office/drawing/2014/main" id="{2893CBE8-41D5-0CF5-B37C-7E057D76E18E}"/>
              </a:ext>
            </a:extLst>
          </p:cNvPr>
          <p:cNvSpPr txBox="1"/>
          <p:nvPr/>
        </p:nvSpPr>
        <p:spPr>
          <a:xfrm>
            <a:off x="3119026" y="4231950"/>
            <a:ext cx="29042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dissout 1,4 x 10</a:t>
            </a:r>
            <a:r>
              <a:rPr lang="fr-FR" sz="1400" baseline="30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 d’acide ascorbique dans 25 </a:t>
            </a:r>
            <a:r>
              <a:rPr lang="fr-FR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d’eau.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Concentration C</a:t>
            </a:r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(mol.L</a:t>
            </a:r>
            <a:r>
              <a:rPr lang="fr-FR" sz="1400" baseline="30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?</a:t>
            </a:r>
            <a:endParaRPr lang="fr-FR" sz="14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162771FA-6282-847C-4AA6-6EB83358D303}"/>
              </a:ext>
            </a:extLst>
          </p:cNvPr>
          <p:cNvSpPr txBox="1"/>
          <p:nvPr/>
        </p:nvSpPr>
        <p:spPr>
          <a:xfrm>
            <a:off x="6208657" y="4268505"/>
            <a:ext cx="2815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dilue</a:t>
            </a:r>
            <a:r>
              <a:rPr lang="fr-FR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fois une solution</a:t>
            </a:r>
          </a:p>
          <a:p>
            <a:pPr algn="ctr"/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1400" baseline="-25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mère</a:t>
            </a:r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3,2.10</a:t>
            </a:r>
            <a:r>
              <a:rPr lang="fr-FR" sz="1400" baseline="30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mol.L</a:t>
            </a:r>
            <a:r>
              <a:rPr lang="fr-FR" sz="1400" baseline="30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  <a:p>
            <a:pPr algn="ctr"/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fr-FR" sz="1400" b="1" baseline="-25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fille</a:t>
            </a:r>
            <a:r>
              <a:rPr lang="fr-FR" sz="14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FR" sz="14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FR" sz="1400" b="1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983F1CA1-6AB7-7E10-6D7F-62E057042B3A}"/>
                  </a:ext>
                </a:extLst>
              </p:cNvPr>
              <p:cNvSpPr txBox="1"/>
              <p:nvPr/>
            </p:nvSpPr>
            <p:spPr>
              <a:xfrm>
                <a:off x="6444630" y="3550832"/>
                <a:ext cx="27586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fr-FR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fr-FR" sz="1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fr-FR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fr-FR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×0,250</m:t>
                      </m:r>
                    </m:oMath>
                  </m:oMathPara>
                </a14:m>
                <a:endParaRPr lang="fr-FR" sz="12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fr-FR" sz="1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0,500 </m:t>
                      </m:r>
                      <m:r>
                        <a:rPr lang="fr-FR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fr-FR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83F1CA1-6AB7-7E10-6D7F-62E057042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630" y="3550832"/>
                <a:ext cx="2758626" cy="461665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CF0CA24E-86BE-BB72-BA23-882DA1E80EC2}"/>
                  </a:ext>
                </a:extLst>
              </p:cNvPr>
              <p:cNvSpPr txBox="1"/>
              <p:nvPr/>
            </p:nvSpPr>
            <p:spPr>
              <a:xfrm>
                <a:off x="561135" y="4886665"/>
                <a:ext cx="1859470" cy="470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1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fr-FR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è</m:t>
                              </m:r>
                              <m:r>
                                <m:rPr>
                                  <m:sty m:val="p"/>
                                </m:rPr>
                                <a:rPr lang="fr-FR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fille</m:t>
                              </m:r>
                            </m:sub>
                          </m:sSub>
                        </m:den>
                      </m:f>
                      <m:r>
                        <a:rPr lang="fr-FR" sz="12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2,5</m:t>
                      </m:r>
                    </m:oMath>
                  </m:oMathPara>
                </a14:m>
                <a:endParaRPr lang="fr-FR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3" name="ZoneTexte 3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F0CA24E-86BE-BB72-BA23-882DA1E80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35" y="4886665"/>
                <a:ext cx="1859470" cy="47045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3DE1E96E-1BAB-0A6C-7643-60C10E6BAB43}"/>
                  </a:ext>
                </a:extLst>
              </p:cNvPr>
              <p:cNvSpPr txBox="1"/>
              <p:nvPr/>
            </p:nvSpPr>
            <p:spPr>
              <a:xfrm>
                <a:off x="3262489" y="4942668"/>
                <a:ext cx="2646625" cy="394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fr-FR" sz="12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2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12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solut</m:t>
                            </m:r>
                            <m:r>
                              <a:rPr lang="fr-FR" sz="12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é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2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12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solution</m:t>
                            </m:r>
                          </m:sub>
                        </m:sSub>
                      </m:den>
                    </m:f>
                    <m:r>
                      <a:rPr lang="fr-FR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1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1,4</m:t>
                        </m:r>
                        <m:r>
                          <a:rPr lang="fr-F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fr-FR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num>
                      <m:den>
                        <m:r>
                          <a:rPr lang="fr-F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0,025</m:t>
                        </m:r>
                      </m:den>
                    </m:f>
                    <m:r>
                      <a:rPr lang="fr-FR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=5,6</m:t>
                    </m:r>
                    <m:r>
                      <a:rPr lang="fr-FR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5" name="ZoneTexte 3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DE1E96E-1BAB-0A6C-7643-60C10E6BA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489" y="4942668"/>
                <a:ext cx="2646625" cy="39453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07DFA2B3-C655-53E1-B4C5-F574BBA22997}"/>
              </a:ext>
            </a:extLst>
          </p:cNvPr>
          <p:cNvSpPr txBox="1"/>
          <p:nvPr/>
        </p:nvSpPr>
        <p:spPr>
          <a:xfrm>
            <a:off x="6575143" y="5017019"/>
            <a:ext cx="2082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fr-FR" sz="1400" baseline="-25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fille</a:t>
            </a:r>
            <a:r>
              <a:rPr lang="fr-FR" sz="1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= 8.10</a:t>
            </a:r>
            <a:r>
              <a:rPr lang="fr-FR" sz="1400" baseline="30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-3</a:t>
            </a:r>
            <a:r>
              <a:rPr lang="fr-FR" sz="1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mol.L</a:t>
            </a:r>
            <a:r>
              <a:rPr lang="fr-FR" sz="1400" baseline="30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-1</a:t>
            </a:r>
          </a:p>
        </p:txBody>
      </p:sp>
    </p:spTree>
    <p:extLst>
      <p:ext uri="{BB962C8B-B14F-4D97-AF65-F5344CB8AC3E}">
        <p14:creationId xmlns="" xmlns:p14="http://schemas.microsoft.com/office/powerpoint/2010/main" val="4112777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2508" y="906162"/>
            <a:ext cx="8410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 smtClean="0">
                <a:solidFill>
                  <a:srgbClr val="002060"/>
                </a:solidFill>
              </a:rPr>
              <a:t>Exemple: </a:t>
            </a:r>
          </a:p>
          <a:p>
            <a:r>
              <a:rPr lang="fr-FR" sz="3000" b="1" u="sng" dirty="0" smtClean="0">
                <a:solidFill>
                  <a:srgbClr val="002060"/>
                </a:solidFill>
              </a:rPr>
              <a:t>Séquence 1 – Tle STL – Chimie et Développement Durable</a:t>
            </a:r>
            <a:endParaRPr lang="fr-FR" sz="30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/>
            </a:extLst>
          </p:cNvPr>
          <p:cNvSpPr/>
          <p:nvPr/>
        </p:nvSpPr>
        <p:spPr>
          <a:xfrm>
            <a:off x="115888" y="144463"/>
            <a:ext cx="2844800" cy="118903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 : coins arrondis 7">
            <a:extLst>
              <a:ext uri="{FF2B5EF4-FFF2-40B4-BE49-F238E27FC236}"/>
            </a:extLst>
          </p:cNvPr>
          <p:cNvSpPr/>
          <p:nvPr/>
        </p:nvSpPr>
        <p:spPr>
          <a:xfrm>
            <a:off x="3149600" y="166688"/>
            <a:ext cx="2844800" cy="118745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 : coins arrondis 8">
            <a:extLst>
              <a:ext uri="{FF2B5EF4-FFF2-40B4-BE49-F238E27FC236}"/>
            </a:extLst>
          </p:cNvPr>
          <p:cNvSpPr/>
          <p:nvPr/>
        </p:nvSpPr>
        <p:spPr>
          <a:xfrm>
            <a:off x="6169025" y="166688"/>
            <a:ext cx="2844800" cy="118745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 : coins arrondis 9">
            <a:extLst>
              <a:ext uri="{FF2B5EF4-FFF2-40B4-BE49-F238E27FC236}"/>
            </a:extLst>
          </p:cNvPr>
          <p:cNvSpPr/>
          <p:nvPr/>
        </p:nvSpPr>
        <p:spPr>
          <a:xfrm>
            <a:off x="115888" y="1487488"/>
            <a:ext cx="2844800" cy="118903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/>
            </a:extLst>
          </p:cNvPr>
          <p:cNvSpPr/>
          <p:nvPr/>
        </p:nvSpPr>
        <p:spPr>
          <a:xfrm>
            <a:off x="115888" y="2851150"/>
            <a:ext cx="2844800" cy="118745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/>
            </a:extLst>
          </p:cNvPr>
          <p:cNvSpPr/>
          <p:nvPr/>
        </p:nvSpPr>
        <p:spPr>
          <a:xfrm>
            <a:off x="6169025" y="1487488"/>
            <a:ext cx="2844800" cy="118903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/>
            </a:extLst>
          </p:cNvPr>
          <p:cNvSpPr/>
          <p:nvPr/>
        </p:nvSpPr>
        <p:spPr>
          <a:xfrm>
            <a:off x="3149600" y="2851150"/>
            <a:ext cx="2844800" cy="118745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/>
            </a:extLst>
          </p:cNvPr>
          <p:cNvSpPr/>
          <p:nvPr/>
        </p:nvSpPr>
        <p:spPr>
          <a:xfrm>
            <a:off x="6169025" y="2854325"/>
            <a:ext cx="2844800" cy="118903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2" name="Groupe 51"/>
          <p:cNvGrpSpPr>
            <a:grpSpLocks/>
          </p:cNvGrpSpPr>
          <p:nvPr/>
        </p:nvGrpSpPr>
        <p:grpSpPr bwMode="auto">
          <a:xfrm>
            <a:off x="115888" y="4197350"/>
            <a:ext cx="2844800" cy="1187450"/>
            <a:chOff x="116115" y="4197084"/>
            <a:chExt cx="2844000" cy="1188000"/>
          </a:xfrm>
        </p:grpSpPr>
        <p:sp>
          <p:nvSpPr>
            <p:cNvPr id="12" name="Rectangle : coins arrondis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16115" y="4197084"/>
              <a:ext cx="2844000" cy="1188000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136" name="ZoneTexte 48"/>
            <p:cNvSpPr txBox="1">
              <a:spLocks noChangeArrowheads="1"/>
            </p:cNvSpPr>
            <p:nvPr/>
          </p:nvSpPr>
          <p:spPr bwMode="auto">
            <a:xfrm>
              <a:off x="137486" y="4267864"/>
              <a:ext cx="281577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>
                  <a:latin typeface="Comic Sans MS" pitchFamily="66" charset="0"/>
                  <a:cs typeface="Times New Roman" pitchFamily="18" charset="0"/>
                </a:rPr>
                <a:t>VRAI OU </a:t>
              </a:r>
              <a:r>
                <a:rPr lang="fr-FR" sz="140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FAUX</a:t>
              </a:r>
              <a:r>
                <a:rPr lang="fr-FR" sz="1400">
                  <a:latin typeface="Comic Sans MS" pitchFamily="66" charset="0"/>
                  <a:cs typeface="Times New Roman" pitchFamily="18" charset="0"/>
                </a:rPr>
                <a:t>: </a:t>
              </a:r>
            </a:p>
            <a:p>
              <a:pPr algn="ctr"/>
              <a:r>
                <a:rPr lang="fr-FR" sz="1400">
                  <a:latin typeface="Comic Sans MS" pitchFamily="66" charset="0"/>
                  <a:cs typeface="Times New Roman" pitchFamily="18" charset="0"/>
                </a:rPr>
                <a:t>une solution homogène est une solution qui contient du précipité.</a:t>
              </a:r>
            </a:p>
          </p:txBody>
        </p:sp>
      </p:grpSp>
      <p:grpSp>
        <p:nvGrpSpPr>
          <p:cNvPr id="4" name="Groupe 66"/>
          <p:cNvGrpSpPr>
            <a:grpSpLocks/>
          </p:cNvGrpSpPr>
          <p:nvPr/>
        </p:nvGrpSpPr>
        <p:grpSpPr bwMode="auto">
          <a:xfrm>
            <a:off x="3149600" y="1487488"/>
            <a:ext cx="2844800" cy="1189037"/>
            <a:chOff x="3150000" y="1488031"/>
            <a:chExt cx="2844000" cy="1188000"/>
          </a:xfrm>
        </p:grpSpPr>
        <p:sp>
          <p:nvSpPr>
            <p:cNvPr id="15" name="Rectangle : coins arrondis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150000" y="1488031"/>
              <a:ext cx="2844000" cy="1188000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133" name="Rectangle 54"/>
            <p:cNvSpPr>
              <a:spLocks noChangeArrowheads="1"/>
            </p:cNvSpPr>
            <p:nvPr/>
          </p:nvSpPr>
          <p:spPr bwMode="auto">
            <a:xfrm>
              <a:off x="3307492" y="1548883"/>
              <a:ext cx="2541373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400">
                  <a:latin typeface="Comic Sans MS" pitchFamily="66" charset="0"/>
                  <a:cs typeface="Times New Roman" pitchFamily="18" charset="0"/>
                </a:rPr>
                <a:t>L’équation de dissolution totale du chlorure de magnésium MgCl</a:t>
              </a:r>
              <a:r>
                <a:rPr lang="fr-FR" sz="1400" baseline="-25000">
                  <a:latin typeface="Comic Sans MS" pitchFamily="66" charset="0"/>
                  <a:cs typeface="Times New Roman" pitchFamily="18" charset="0"/>
                </a:rPr>
                <a:t>2(s) </a:t>
              </a:r>
              <a:r>
                <a:rPr lang="fr-FR" sz="1400">
                  <a:latin typeface="Comic Sans MS" pitchFamily="66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4134" name="ZoneTexte 55"/>
            <p:cNvSpPr txBox="1">
              <a:spLocks noChangeArrowheads="1"/>
            </p:cNvSpPr>
            <p:nvPr/>
          </p:nvSpPr>
          <p:spPr bwMode="auto">
            <a:xfrm>
              <a:off x="3534033" y="2306595"/>
              <a:ext cx="235602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MgCl</a:t>
              </a:r>
              <a:r>
                <a:rPr lang="fr-FR" sz="1400" baseline="-2500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2(s) </a:t>
              </a:r>
              <a:r>
                <a:rPr lang="fr-FR" sz="140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Wingdings" pitchFamily="2" charset="2"/>
                </a:rPr>
                <a:t> Mg</a:t>
              </a:r>
              <a:r>
                <a:rPr lang="fr-FR" sz="1400" baseline="3000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Wingdings" pitchFamily="2" charset="2"/>
                </a:rPr>
                <a:t>2+ </a:t>
              </a:r>
              <a:r>
                <a:rPr lang="fr-FR" sz="140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Wingdings" pitchFamily="2" charset="2"/>
                </a:rPr>
                <a:t>+ 2 Cl</a:t>
              </a:r>
              <a:r>
                <a:rPr lang="fr-FR" sz="1400" baseline="3000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  <a:sym typeface="Wingdings" pitchFamily="2" charset="2"/>
                </a:rPr>
                <a:t>-</a:t>
              </a:r>
              <a:r>
                <a:rPr lang="fr-FR" sz="1400" baseline="-2500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 </a:t>
              </a:r>
              <a:endParaRPr lang="fr-FR" sz="140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4108" name="ZoneTexte 62"/>
          <p:cNvSpPr txBox="1">
            <a:spLocks noChangeArrowheads="1"/>
          </p:cNvSpPr>
          <p:nvPr/>
        </p:nvSpPr>
        <p:spPr bwMode="auto">
          <a:xfrm>
            <a:off x="133350" y="2873375"/>
            <a:ext cx="28146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>
                <a:latin typeface="Comic Sans MS" pitchFamily="66" charset="0"/>
                <a:cs typeface="Times New Roman" pitchFamily="18" charset="0"/>
              </a:rPr>
              <a:t>La solubilité d’une espèce chimique peut dépendre de tous les paramètres cités sauf un, lequel: </a:t>
            </a:r>
          </a:p>
          <a:p>
            <a:pPr algn="ctr"/>
            <a:endParaRPr lang="fr-FR" sz="120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fr-FR" sz="1200">
                <a:latin typeface="Comic Sans MS" pitchFamily="66" charset="0"/>
                <a:cs typeface="Times New Roman" pitchFamily="18" charset="0"/>
              </a:rPr>
              <a:t>Le solvant, le pH, </a:t>
            </a:r>
            <a:r>
              <a:rPr lang="fr-FR" sz="12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la masse volumique</a:t>
            </a:r>
            <a:r>
              <a:rPr lang="fr-FR" sz="1200">
                <a:latin typeface="Comic Sans MS" pitchFamily="66" charset="0"/>
                <a:cs typeface="Times New Roman" pitchFamily="18" charset="0"/>
              </a:rPr>
              <a:t>, la température.</a:t>
            </a:r>
          </a:p>
        </p:txBody>
      </p:sp>
      <p:pic>
        <p:nvPicPr>
          <p:cNvPr id="4109" name="Picture 3"/>
          <p:cNvPicPr>
            <a:picLocks noChangeAspect="1" noChangeArrowheads="1"/>
          </p:cNvPicPr>
          <p:nvPr/>
        </p:nvPicPr>
        <p:blipFill>
          <a:blip r:embed="rId2" cstate="print"/>
          <a:srcRect l="8505"/>
          <a:stretch>
            <a:fillRect/>
          </a:stretch>
        </p:blipFill>
        <p:spPr bwMode="auto">
          <a:xfrm>
            <a:off x="330200" y="241300"/>
            <a:ext cx="2479675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5"/>
          <p:cNvPicPr>
            <a:picLocks noChangeAspect="1" noChangeArrowheads="1"/>
          </p:cNvPicPr>
          <p:nvPr/>
        </p:nvPicPr>
        <p:blipFill>
          <a:blip r:embed="rId3" cstate="print"/>
          <a:srcRect b="8044"/>
          <a:stretch>
            <a:fillRect/>
          </a:stretch>
        </p:blipFill>
        <p:spPr bwMode="auto">
          <a:xfrm>
            <a:off x="3492500" y="188913"/>
            <a:ext cx="226536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0313" y="242888"/>
            <a:ext cx="252571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50" y="1565275"/>
            <a:ext cx="195262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8"/>
          <p:cNvPicPr>
            <a:picLocks noChangeAspect="1" noChangeArrowheads="1"/>
          </p:cNvPicPr>
          <p:nvPr/>
        </p:nvPicPr>
        <p:blipFill>
          <a:blip r:embed="rId6" cstate="print"/>
          <a:srcRect t="2354"/>
          <a:stretch>
            <a:fillRect/>
          </a:stretch>
        </p:blipFill>
        <p:spPr bwMode="auto">
          <a:xfrm>
            <a:off x="6553200" y="1524000"/>
            <a:ext cx="21209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9"/>
          <p:cNvPicPr>
            <a:picLocks noChangeAspect="1" noChangeArrowheads="1"/>
          </p:cNvPicPr>
          <p:nvPr/>
        </p:nvPicPr>
        <p:blipFill>
          <a:blip r:embed="rId7" cstate="print"/>
          <a:srcRect t="3050"/>
          <a:stretch>
            <a:fillRect/>
          </a:stretch>
        </p:blipFill>
        <p:spPr bwMode="auto">
          <a:xfrm>
            <a:off x="3473450" y="2867025"/>
            <a:ext cx="232886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0"/>
          <p:cNvPicPr>
            <a:picLocks noChangeAspect="1" noChangeArrowheads="1"/>
          </p:cNvPicPr>
          <p:nvPr/>
        </p:nvPicPr>
        <p:blipFill>
          <a:blip r:embed="rId8" cstate="print"/>
          <a:srcRect b="7294"/>
          <a:stretch>
            <a:fillRect/>
          </a:stretch>
        </p:blipFill>
        <p:spPr bwMode="auto">
          <a:xfrm>
            <a:off x="6623050" y="2905125"/>
            <a:ext cx="210343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e 53"/>
          <p:cNvGrpSpPr>
            <a:grpSpLocks/>
          </p:cNvGrpSpPr>
          <p:nvPr/>
        </p:nvGrpSpPr>
        <p:grpSpPr bwMode="auto">
          <a:xfrm>
            <a:off x="3168650" y="4210050"/>
            <a:ext cx="2843213" cy="1239838"/>
            <a:chOff x="116115" y="4197084"/>
            <a:chExt cx="2844000" cy="1240331"/>
          </a:xfrm>
        </p:grpSpPr>
        <p:sp>
          <p:nvSpPr>
            <p:cNvPr id="57" name="Rectangle : coins arrondis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16115" y="4197084"/>
              <a:ext cx="2844000" cy="1187922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36759" y="4268550"/>
              <a:ext cx="2817005" cy="11688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rgbClr val="FF0000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VRAI</a:t>
              </a:r>
              <a:r>
                <a:rPr lang="fr-FR" sz="1400" dirty="0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OU </a:t>
              </a:r>
              <a:r>
                <a:rPr lang="fr-F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FAUX</a:t>
              </a:r>
              <a:r>
                <a:rPr lang="fr-FR" sz="1400" dirty="0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Une solution dont la concentration en soluté est égale à la solubilité est une solution saturée.</a:t>
              </a:r>
            </a:p>
          </p:txBody>
        </p:sp>
      </p:grpSp>
      <p:sp>
        <p:nvSpPr>
          <p:cNvPr id="61" name="Rectangle : coins arrondis 11">
            <a:extLst>
              <a:ext uri="{FF2B5EF4-FFF2-40B4-BE49-F238E27FC236}"/>
            </a:extLst>
          </p:cNvPr>
          <p:cNvSpPr/>
          <p:nvPr/>
        </p:nvSpPr>
        <p:spPr>
          <a:xfrm>
            <a:off x="6162675" y="4221163"/>
            <a:ext cx="2844800" cy="118903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2" name="ZoneTexte 61">
            <a:extLst>
              <a:ext uri="{FF2B5EF4-FFF2-40B4-BE49-F238E27FC236}"/>
            </a:extLst>
          </p:cNvPr>
          <p:cNvSpPr txBox="1"/>
          <p:nvPr/>
        </p:nvSpPr>
        <p:spPr>
          <a:xfrm>
            <a:off x="6192838" y="4251325"/>
            <a:ext cx="281463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VRAI</a:t>
            </a:r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</a:t>
            </a:r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FAUX</a:t>
            </a:r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général, la solubilité d’un soluté dans un solvant augmente avec la température.</a:t>
            </a:r>
          </a:p>
        </p:txBody>
      </p:sp>
      <p:grpSp>
        <p:nvGrpSpPr>
          <p:cNvPr id="6" name="Groupe 68"/>
          <p:cNvGrpSpPr>
            <a:grpSpLocks/>
          </p:cNvGrpSpPr>
          <p:nvPr/>
        </p:nvGrpSpPr>
        <p:grpSpPr bwMode="auto">
          <a:xfrm>
            <a:off x="3278188" y="5503863"/>
            <a:ext cx="2978150" cy="1200150"/>
            <a:chOff x="3150000" y="1488031"/>
            <a:chExt cx="2978951" cy="1200481"/>
          </a:xfrm>
        </p:grpSpPr>
        <p:sp>
          <p:nvSpPr>
            <p:cNvPr id="77" name="Rectangle : coins arrondis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150000" y="1488031"/>
              <a:ext cx="2843977" cy="1187777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128" name="Rectangle 77"/>
            <p:cNvSpPr>
              <a:spLocks noChangeArrowheads="1"/>
            </p:cNvSpPr>
            <p:nvPr/>
          </p:nvSpPr>
          <p:spPr bwMode="auto">
            <a:xfrm>
              <a:off x="3307492" y="1548883"/>
              <a:ext cx="2541373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200">
                  <a:latin typeface="Comic Sans MS" pitchFamily="66" charset="0"/>
                  <a:cs typeface="Times New Roman" pitchFamily="18" charset="0"/>
                </a:rPr>
                <a:t>La solubilité s du sulfate de plomb est égale à 1,4.10</a:t>
              </a:r>
              <a:r>
                <a:rPr lang="fr-FR" sz="1200" baseline="30000">
                  <a:latin typeface="Comic Sans MS" pitchFamily="66" charset="0"/>
                  <a:cs typeface="Times New Roman" pitchFamily="18" charset="0"/>
                </a:rPr>
                <a:t>-4 </a:t>
              </a:r>
              <a:r>
                <a:rPr lang="fr-FR" sz="1200">
                  <a:latin typeface="Comic Sans MS" pitchFamily="66" charset="0"/>
                  <a:cs typeface="Times New Roman" pitchFamily="18" charset="0"/>
                </a:rPr>
                <a:t>mol.L</a:t>
              </a:r>
              <a:r>
                <a:rPr lang="fr-FR" sz="1200" baseline="30000">
                  <a:latin typeface="Comic Sans MS" pitchFamily="66" charset="0"/>
                  <a:cs typeface="Times New Roman" pitchFamily="18" charset="0"/>
                </a:rPr>
                <a:t>-1</a:t>
              </a:r>
            </a:p>
            <a:p>
              <a:pPr algn="ctr"/>
              <a:endParaRPr lang="fr-FR" sz="500">
                <a:latin typeface="Comic Sans MS" pitchFamily="66" charset="0"/>
                <a:cs typeface="Times New Roman" pitchFamily="18" charset="0"/>
              </a:endParaRPr>
            </a:p>
            <a:p>
              <a:pPr algn="ctr"/>
              <a:r>
                <a:rPr lang="fr-FR" sz="1200">
                  <a:latin typeface="Comic Sans MS" pitchFamily="66" charset="0"/>
                  <a:cs typeface="Times New Roman" pitchFamily="18" charset="0"/>
                </a:rPr>
                <a:t>Que vaut s ’ en mg.L</a:t>
              </a:r>
              <a:r>
                <a:rPr lang="fr-FR" sz="1200" baseline="30000">
                  <a:latin typeface="Comic Sans MS" pitchFamily="66" charset="0"/>
                  <a:cs typeface="Times New Roman" pitchFamily="18" charset="0"/>
                </a:rPr>
                <a:t>-1</a:t>
              </a:r>
              <a:r>
                <a:rPr lang="fr-FR" sz="1200">
                  <a:latin typeface="Comic Sans MS" pitchFamily="66" charset="0"/>
                  <a:cs typeface="Times New Roman" pitchFamily="18" charset="0"/>
                </a:rPr>
                <a:t>?</a:t>
              </a:r>
            </a:p>
            <a:p>
              <a:pPr algn="ctr"/>
              <a:r>
                <a:rPr lang="fr-FR" sz="900" i="1">
                  <a:latin typeface="Comic Sans MS" pitchFamily="66" charset="0"/>
                  <a:cs typeface="Times New Roman" pitchFamily="18" charset="0"/>
                </a:rPr>
                <a:t>Donnée M(PbSO</a:t>
              </a:r>
              <a:r>
                <a:rPr lang="fr-FR" sz="900" i="1" baseline="-25000">
                  <a:latin typeface="Comic Sans MS" pitchFamily="66" charset="0"/>
                  <a:cs typeface="Times New Roman" pitchFamily="18" charset="0"/>
                </a:rPr>
                <a:t>4</a:t>
              </a:r>
              <a:r>
                <a:rPr lang="fr-FR" sz="900" i="1">
                  <a:latin typeface="Comic Sans MS" pitchFamily="66" charset="0"/>
                  <a:cs typeface="Times New Roman" pitchFamily="18" charset="0"/>
                </a:rPr>
                <a:t>) = 303,3 g.mol</a:t>
              </a:r>
              <a:r>
                <a:rPr lang="fr-FR" sz="900" i="1" baseline="30000">
                  <a:latin typeface="Comic Sans MS" pitchFamily="66" charset="0"/>
                  <a:cs typeface="Times New Roman" pitchFamily="18" charset="0"/>
                </a:rPr>
                <a:t>-1</a:t>
              </a:r>
            </a:p>
            <a:p>
              <a:pPr algn="ctr"/>
              <a:endParaRPr lang="fr-FR" sz="1200" baseline="30000"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4129" name="ZoneTexte 78"/>
            <p:cNvSpPr txBox="1">
              <a:spLocks noChangeArrowheads="1"/>
            </p:cNvSpPr>
            <p:nvPr/>
          </p:nvSpPr>
          <p:spPr bwMode="auto">
            <a:xfrm>
              <a:off x="3772930" y="2380735"/>
              <a:ext cx="235602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s ‘ = 42,5 mg.L</a:t>
              </a:r>
              <a:r>
                <a:rPr lang="fr-FR" sz="1400" baseline="3000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-1</a:t>
              </a:r>
              <a:endParaRPr lang="fr-FR" sz="1400" baseline="3000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4120" name="Rectangle 80"/>
          <p:cNvSpPr>
            <a:spLocks noChangeArrowheads="1"/>
          </p:cNvSpPr>
          <p:nvPr/>
        </p:nvSpPr>
        <p:spPr bwMode="auto">
          <a:xfrm>
            <a:off x="6256338" y="5553075"/>
            <a:ext cx="271462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>
                <a:latin typeface="Comic Sans MS" pitchFamily="66" charset="0"/>
                <a:cs typeface="Times New Roman" pitchFamily="18" charset="0"/>
              </a:rPr>
              <a:t>La solubilité s’ de l’acide benzoïque C</a:t>
            </a:r>
            <a:r>
              <a:rPr lang="fr-FR" sz="1200" baseline="-25000">
                <a:latin typeface="Comic Sans MS" pitchFamily="66" charset="0"/>
                <a:cs typeface="Times New Roman" pitchFamily="18" charset="0"/>
              </a:rPr>
              <a:t>7</a:t>
            </a:r>
            <a:r>
              <a:rPr lang="fr-FR" sz="1200">
                <a:latin typeface="Comic Sans MS" pitchFamily="66" charset="0"/>
                <a:cs typeface="Times New Roman" pitchFamily="18" charset="0"/>
              </a:rPr>
              <a:t>H</a:t>
            </a:r>
            <a:r>
              <a:rPr lang="fr-FR" sz="1200" baseline="-25000">
                <a:latin typeface="Comic Sans MS" pitchFamily="66" charset="0"/>
                <a:cs typeface="Times New Roman" pitchFamily="18" charset="0"/>
              </a:rPr>
              <a:t>6</a:t>
            </a:r>
            <a:r>
              <a:rPr lang="fr-FR" sz="1200">
                <a:latin typeface="Comic Sans MS" pitchFamily="66" charset="0"/>
                <a:cs typeface="Times New Roman" pitchFamily="18" charset="0"/>
              </a:rPr>
              <a:t>O</a:t>
            </a:r>
            <a:r>
              <a:rPr lang="fr-FR" sz="1200" baseline="-25000">
                <a:latin typeface="Comic Sans MS" pitchFamily="66" charset="0"/>
                <a:cs typeface="Times New Roman" pitchFamily="18" charset="0"/>
              </a:rPr>
              <a:t>2</a:t>
            </a:r>
            <a:r>
              <a:rPr lang="fr-FR" sz="1200">
                <a:latin typeface="Comic Sans MS" pitchFamily="66" charset="0"/>
                <a:cs typeface="Times New Roman" pitchFamily="18" charset="0"/>
              </a:rPr>
              <a:t> est égale à 2,9 g.L</a:t>
            </a:r>
            <a:r>
              <a:rPr lang="fr-FR" sz="1200" baseline="30000">
                <a:latin typeface="Comic Sans MS" pitchFamily="66" charset="0"/>
                <a:cs typeface="Times New Roman" pitchFamily="18" charset="0"/>
              </a:rPr>
              <a:t>-1.    </a:t>
            </a:r>
          </a:p>
          <a:p>
            <a:pPr algn="ctr"/>
            <a:r>
              <a:rPr lang="fr-FR" sz="1200">
                <a:latin typeface="Comic Sans MS" pitchFamily="66" charset="0"/>
                <a:cs typeface="Times New Roman" pitchFamily="18" charset="0"/>
              </a:rPr>
              <a:t>Que vaut s ?</a:t>
            </a:r>
          </a:p>
          <a:p>
            <a:pPr algn="ctr"/>
            <a:r>
              <a:rPr lang="fr-FR" sz="900" i="1">
                <a:latin typeface="Comic Sans MS" pitchFamily="66" charset="0"/>
                <a:cs typeface="Times New Roman" pitchFamily="18" charset="0"/>
              </a:rPr>
              <a:t>Données:  M(C) = 12 g.mol</a:t>
            </a:r>
            <a:r>
              <a:rPr lang="fr-FR" sz="900" i="1" baseline="30000">
                <a:latin typeface="Comic Sans MS" pitchFamily="66" charset="0"/>
                <a:cs typeface="Times New Roman" pitchFamily="18" charset="0"/>
              </a:rPr>
              <a:t>-1 </a:t>
            </a:r>
          </a:p>
          <a:p>
            <a:pPr algn="ctr"/>
            <a:r>
              <a:rPr lang="fr-FR" sz="900" i="1">
                <a:latin typeface="Comic Sans MS" pitchFamily="66" charset="0"/>
                <a:cs typeface="Times New Roman" pitchFamily="18" charset="0"/>
              </a:rPr>
              <a:t>M(O) = 16 g.mol</a:t>
            </a:r>
            <a:r>
              <a:rPr lang="fr-FR" sz="900" i="1" baseline="30000">
                <a:latin typeface="Comic Sans MS" pitchFamily="66" charset="0"/>
                <a:cs typeface="Times New Roman" pitchFamily="18" charset="0"/>
              </a:rPr>
              <a:t>-1               </a:t>
            </a:r>
            <a:r>
              <a:rPr lang="fr-FR" sz="900" i="1">
                <a:latin typeface="Comic Sans MS" pitchFamily="66" charset="0"/>
                <a:cs typeface="Times New Roman" pitchFamily="18" charset="0"/>
              </a:rPr>
              <a:t>M(H) = 1,0 g.mol</a:t>
            </a:r>
            <a:r>
              <a:rPr lang="fr-FR" sz="900" i="1" baseline="30000">
                <a:latin typeface="Comic Sans MS" pitchFamily="66" charset="0"/>
                <a:cs typeface="Times New Roman" pitchFamily="18" charset="0"/>
              </a:rPr>
              <a:t>-1</a:t>
            </a:r>
          </a:p>
          <a:p>
            <a:pPr algn="ctr"/>
            <a:endParaRPr lang="fr-FR" sz="1000" baseline="30000"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fr-FR" sz="1200" baseline="3000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121" name="ZoneTexte 81"/>
          <p:cNvSpPr txBox="1">
            <a:spLocks noChangeArrowheads="1"/>
          </p:cNvSpPr>
          <p:nvPr/>
        </p:nvSpPr>
        <p:spPr bwMode="auto">
          <a:xfrm>
            <a:off x="6796088" y="6384925"/>
            <a:ext cx="23558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s  = 0,024 mol.L</a:t>
            </a:r>
            <a:r>
              <a:rPr lang="fr-FR" sz="1400" baseline="300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-1</a:t>
            </a:r>
            <a:endParaRPr lang="fr-FR" sz="1400" baseline="30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3" name="Rectangle : coins arrondis 11">
            <a:extLst>
              <a:ext uri="{FF2B5EF4-FFF2-40B4-BE49-F238E27FC236}"/>
            </a:extLst>
          </p:cNvPr>
          <p:cNvSpPr/>
          <p:nvPr/>
        </p:nvSpPr>
        <p:spPr>
          <a:xfrm>
            <a:off x="6183313" y="5519738"/>
            <a:ext cx="2843212" cy="118745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7" name="Groupe 83"/>
          <p:cNvGrpSpPr>
            <a:grpSpLocks/>
          </p:cNvGrpSpPr>
          <p:nvPr/>
        </p:nvGrpSpPr>
        <p:grpSpPr bwMode="auto">
          <a:xfrm>
            <a:off x="142875" y="5499100"/>
            <a:ext cx="2844800" cy="1189038"/>
            <a:chOff x="3150000" y="1488031"/>
            <a:chExt cx="2844000" cy="1188000"/>
          </a:xfrm>
        </p:grpSpPr>
        <p:sp>
          <p:nvSpPr>
            <p:cNvPr id="85" name="Rectangle : coins arrondis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150000" y="1488031"/>
              <a:ext cx="2844000" cy="1188000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126" name="Rectangle 85"/>
            <p:cNvSpPr>
              <a:spLocks noChangeArrowheads="1"/>
            </p:cNvSpPr>
            <p:nvPr/>
          </p:nvSpPr>
          <p:spPr bwMode="auto">
            <a:xfrm>
              <a:off x="3229298" y="1548883"/>
              <a:ext cx="2710248" cy="815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100">
                  <a:latin typeface="Comic Sans MS" pitchFamily="66" charset="0"/>
                  <a:cs typeface="Times New Roman" pitchFamily="18" charset="0"/>
                </a:rPr>
                <a:t>Il faut peser 35 g de glucose pour préparer 50,0 mL de solution saturée.</a:t>
              </a:r>
              <a:endParaRPr lang="fr-FR" sz="1100" baseline="30000">
                <a:latin typeface="Comic Sans MS" pitchFamily="66" charset="0"/>
                <a:cs typeface="Times New Roman" pitchFamily="18" charset="0"/>
              </a:endParaRPr>
            </a:p>
            <a:p>
              <a:pPr algn="ctr"/>
              <a:endParaRPr lang="fr-FR" sz="500">
                <a:latin typeface="Comic Sans MS" pitchFamily="66" charset="0"/>
                <a:cs typeface="Times New Roman" pitchFamily="18" charset="0"/>
              </a:endParaRPr>
            </a:p>
            <a:p>
              <a:pPr algn="ctr"/>
              <a:r>
                <a:rPr lang="fr-FR" sz="1200">
                  <a:latin typeface="Comic Sans MS" pitchFamily="66" charset="0"/>
                  <a:cs typeface="Times New Roman" pitchFamily="18" charset="0"/>
                </a:rPr>
                <a:t>Que vaut s ’ en g.L</a:t>
              </a:r>
              <a:r>
                <a:rPr lang="fr-FR" sz="1200" baseline="30000">
                  <a:latin typeface="Comic Sans MS" pitchFamily="66" charset="0"/>
                  <a:cs typeface="Times New Roman" pitchFamily="18" charset="0"/>
                </a:rPr>
                <a:t>-1</a:t>
              </a:r>
              <a:r>
                <a:rPr lang="fr-FR" sz="1200">
                  <a:latin typeface="Comic Sans MS" pitchFamily="66" charset="0"/>
                  <a:cs typeface="Times New Roman" pitchFamily="18" charset="0"/>
                </a:rPr>
                <a:t>?</a:t>
              </a:r>
            </a:p>
            <a:p>
              <a:pPr algn="ctr"/>
              <a:endParaRPr lang="fr-FR" sz="1200" baseline="30000">
                <a:latin typeface="Comic Sans MS" pitchFamily="66" charset="0"/>
                <a:cs typeface="Times New Roman" pitchFamily="18" charset="0"/>
              </a:endParaRPr>
            </a:p>
          </p:txBody>
        </p:sp>
      </p:grpSp>
      <p:sp>
        <p:nvSpPr>
          <p:cNvPr id="4124" name="ZoneTexte 87"/>
          <p:cNvSpPr txBox="1">
            <a:spLocks noChangeArrowheads="1"/>
          </p:cNvSpPr>
          <p:nvPr/>
        </p:nvSpPr>
        <p:spPr bwMode="auto">
          <a:xfrm>
            <a:off x="906463" y="6284913"/>
            <a:ext cx="2355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s ‘ = 700 g.L</a:t>
            </a:r>
            <a:r>
              <a:rPr lang="fr-FR" sz="1400" baseline="300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-1</a:t>
            </a:r>
            <a:endParaRPr lang="fr-FR" sz="1400" baseline="30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lipart, dessin humoristique, illustration, conception&#10;&#10;Description générée automatiquement">
            <a:extLst>
              <a:ext uri="{FF2B5EF4-FFF2-40B4-BE49-F238E27FC236}">
                <a16:creationId xmlns="" xmlns:a16="http://schemas.microsoft.com/office/drawing/2014/main" id="{5CDDAD9C-E683-73CA-BCCA-ECFEC017E9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7923" y="1161107"/>
            <a:ext cx="712937" cy="7649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E1DDFEC0-91CD-2EB2-71C1-7D9E5850BB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206951" y="3268636"/>
            <a:ext cx="3998688" cy="2871632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="" xmlns:a16="http://schemas.microsoft.com/office/drawing/2014/main" id="{7C278483-67E1-B53E-51D9-DBBE093A53A1}"/>
              </a:ext>
            </a:extLst>
          </p:cNvPr>
          <p:cNvSpPr/>
          <p:nvPr/>
        </p:nvSpPr>
        <p:spPr>
          <a:xfrm rot="16200000">
            <a:off x="6784960" y="880569"/>
            <a:ext cx="2844000" cy="1391271"/>
          </a:xfrm>
          <a:custGeom>
            <a:avLst/>
            <a:gdLst>
              <a:gd name="connsiteX0" fmla="*/ 0 w 2844000"/>
              <a:gd name="connsiteY0" fmla="*/ 231883 h 1391271"/>
              <a:gd name="connsiteX1" fmla="*/ 231883 w 2844000"/>
              <a:gd name="connsiteY1" fmla="*/ 0 h 1391271"/>
              <a:gd name="connsiteX2" fmla="*/ 874546 w 2844000"/>
              <a:gd name="connsiteY2" fmla="*/ 0 h 1391271"/>
              <a:gd name="connsiteX3" fmla="*/ 1469605 w 2844000"/>
              <a:gd name="connsiteY3" fmla="*/ 0 h 1391271"/>
              <a:gd name="connsiteX4" fmla="*/ 2612117 w 2844000"/>
              <a:gd name="connsiteY4" fmla="*/ 0 h 1391271"/>
              <a:gd name="connsiteX5" fmla="*/ 2844000 w 2844000"/>
              <a:gd name="connsiteY5" fmla="*/ 231883 h 1391271"/>
              <a:gd name="connsiteX6" fmla="*/ 2844000 w 2844000"/>
              <a:gd name="connsiteY6" fmla="*/ 686360 h 1391271"/>
              <a:gd name="connsiteX7" fmla="*/ 2844000 w 2844000"/>
              <a:gd name="connsiteY7" fmla="*/ 1159388 h 1391271"/>
              <a:gd name="connsiteX8" fmla="*/ 2612117 w 2844000"/>
              <a:gd name="connsiteY8" fmla="*/ 1391271 h 1391271"/>
              <a:gd name="connsiteX9" fmla="*/ 1969454 w 2844000"/>
              <a:gd name="connsiteY9" fmla="*/ 1391271 h 1391271"/>
              <a:gd name="connsiteX10" fmla="*/ 1398198 w 2844000"/>
              <a:gd name="connsiteY10" fmla="*/ 1391271 h 1391271"/>
              <a:gd name="connsiteX11" fmla="*/ 850744 w 2844000"/>
              <a:gd name="connsiteY11" fmla="*/ 1391271 h 1391271"/>
              <a:gd name="connsiteX12" fmla="*/ 231883 w 2844000"/>
              <a:gd name="connsiteY12" fmla="*/ 1391271 h 1391271"/>
              <a:gd name="connsiteX13" fmla="*/ 0 w 2844000"/>
              <a:gd name="connsiteY13" fmla="*/ 1159388 h 1391271"/>
              <a:gd name="connsiteX14" fmla="*/ 0 w 2844000"/>
              <a:gd name="connsiteY14" fmla="*/ 677085 h 1391271"/>
              <a:gd name="connsiteX15" fmla="*/ 0 w 2844000"/>
              <a:gd name="connsiteY15" fmla="*/ 231883 h 139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44000" h="1391271" fill="none" extrusionOk="0">
                <a:moveTo>
                  <a:pt x="0" y="231883"/>
                </a:moveTo>
                <a:cubicBezTo>
                  <a:pt x="-15973" y="97605"/>
                  <a:pt x="100597" y="-25979"/>
                  <a:pt x="231883" y="0"/>
                </a:cubicBezTo>
                <a:cubicBezTo>
                  <a:pt x="436865" y="-4120"/>
                  <a:pt x="671374" y="47691"/>
                  <a:pt x="874546" y="0"/>
                </a:cubicBezTo>
                <a:cubicBezTo>
                  <a:pt x="1077718" y="-47691"/>
                  <a:pt x="1303898" y="66670"/>
                  <a:pt x="1469605" y="0"/>
                </a:cubicBezTo>
                <a:cubicBezTo>
                  <a:pt x="1635312" y="-66670"/>
                  <a:pt x="2120184" y="136227"/>
                  <a:pt x="2612117" y="0"/>
                </a:cubicBezTo>
                <a:cubicBezTo>
                  <a:pt x="2747894" y="7729"/>
                  <a:pt x="2853733" y="106576"/>
                  <a:pt x="2844000" y="231883"/>
                </a:cubicBezTo>
                <a:cubicBezTo>
                  <a:pt x="2844738" y="339843"/>
                  <a:pt x="2811011" y="591680"/>
                  <a:pt x="2844000" y="686360"/>
                </a:cubicBezTo>
                <a:cubicBezTo>
                  <a:pt x="2876989" y="781040"/>
                  <a:pt x="2828205" y="943039"/>
                  <a:pt x="2844000" y="1159388"/>
                </a:cubicBezTo>
                <a:cubicBezTo>
                  <a:pt x="2827239" y="1277257"/>
                  <a:pt x="2716625" y="1413424"/>
                  <a:pt x="2612117" y="1391271"/>
                </a:cubicBezTo>
                <a:cubicBezTo>
                  <a:pt x="2358711" y="1397001"/>
                  <a:pt x="2241888" y="1337094"/>
                  <a:pt x="1969454" y="1391271"/>
                </a:cubicBezTo>
                <a:cubicBezTo>
                  <a:pt x="1697020" y="1445448"/>
                  <a:pt x="1597907" y="1357866"/>
                  <a:pt x="1398198" y="1391271"/>
                </a:cubicBezTo>
                <a:cubicBezTo>
                  <a:pt x="1198489" y="1424676"/>
                  <a:pt x="1005151" y="1388257"/>
                  <a:pt x="850744" y="1391271"/>
                </a:cubicBezTo>
                <a:cubicBezTo>
                  <a:pt x="696337" y="1394285"/>
                  <a:pt x="421161" y="1360021"/>
                  <a:pt x="231883" y="1391271"/>
                </a:cubicBezTo>
                <a:cubicBezTo>
                  <a:pt x="120791" y="1424463"/>
                  <a:pt x="-4632" y="1308696"/>
                  <a:pt x="0" y="1159388"/>
                </a:cubicBezTo>
                <a:cubicBezTo>
                  <a:pt x="-9774" y="1014712"/>
                  <a:pt x="52823" y="903237"/>
                  <a:pt x="0" y="677085"/>
                </a:cubicBezTo>
                <a:cubicBezTo>
                  <a:pt x="-52823" y="450933"/>
                  <a:pt x="14621" y="379731"/>
                  <a:pt x="0" y="231883"/>
                </a:cubicBezTo>
                <a:close/>
              </a:path>
              <a:path w="2844000" h="1391271" stroke="0" extrusionOk="0">
                <a:moveTo>
                  <a:pt x="0" y="231883"/>
                </a:moveTo>
                <a:cubicBezTo>
                  <a:pt x="18818" y="117002"/>
                  <a:pt x="105425" y="34639"/>
                  <a:pt x="231883" y="0"/>
                </a:cubicBezTo>
                <a:cubicBezTo>
                  <a:pt x="459970" y="-13347"/>
                  <a:pt x="629043" y="509"/>
                  <a:pt x="874546" y="0"/>
                </a:cubicBezTo>
                <a:cubicBezTo>
                  <a:pt x="1120049" y="-509"/>
                  <a:pt x="1298449" y="47967"/>
                  <a:pt x="1445802" y="0"/>
                </a:cubicBezTo>
                <a:cubicBezTo>
                  <a:pt x="1593155" y="-47967"/>
                  <a:pt x="1787919" y="14555"/>
                  <a:pt x="2088466" y="0"/>
                </a:cubicBezTo>
                <a:cubicBezTo>
                  <a:pt x="2389013" y="-14555"/>
                  <a:pt x="2397074" y="34176"/>
                  <a:pt x="2612117" y="0"/>
                </a:cubicBezTo>
                <a:cubicBezTo>
                  <a:pt x="2755648" y="-26312"/>
                  <a:pt x="2832435" y="74136"/>
                  <a:pt x="2844000" y="231883"/>
                </a:cubicBezTo>
                <a:cubicBezTo>
                  <a:pt x="2863899" y="395836"/>
                  <a:pt x="2810752" y="492770"/>
                  <a:pt x="2844000" y="686360"/>
                </a:cubicBezTo>
                <a:cubicBezTo>
                  <a:pt x="2877248" y="879950"/>
                  <a:pt x="2817787" y="1059066"/>
                  <a:pt x="2844000" y="1159388"/>
                </a:cubicBezTo>
                <a:cubicBezTo>
                  <a:pt x="2855339" y="1272343"/>
                  <a:pt x="2739846" y="1360150"/>
                  <a:pt x="2612117" y="1391271"/>
                </a:cubicBezTo>
                <a:cubicBezTo>
                  <a:pt x="2366827" y="1443395"/>
                  <a:pt x="2269196" y="1333346"/>
                  <a:pt x="2017059" y="1391271"/>
                </a:cubicBezTo>
                <a:cubicBezTo>
                  <a:pt x="1764922" y="1449196"/>
                  <a:pt x="1731572" y="1342867"/>
                  <a:pt x="1469605" y="1391271"/>
                </a:cubicBezTo>
                <a:cubicBezTo>
                  <a:pt x="1207638" y="1439675"/>
                  <a:pt x="1135392" y="1337201"/>
                  <a:pt x="922151" y="1391271"/>
                </a:cubicBezTo>
                <a:cubicBezTo>
                  <a:pt x="708910" y="1445341"/>
                  <a:pt x="487969" y="1311982"/>
                  <a:pt x="231883" y="1391271"/>
                </a:cubicBezTo>
                <a:cubicBezTo>
                  <a:pt x="101838" y="1386956"/>
                  <a:pt x="-11967" y="1256636"/>
                  <a:pt x="0" y="1159388"/>
                </a:cubicBezTo>
                <a:cubicBezTo>
                  <a:pt x="-52655" y="939702"/>
                  <a:pt x="34100" y="906744"/>
                  <a:pt x="0" y="714186"/>
                </a:cubicBezTo>
                <a:cubicBezTo>
                  <a:pt x="-34100" y="521628"/>
                  <a:pt x="23164" y="432222"/>
                  <a:pt x="0" y="231883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286205635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7A0348EE-AA71-D62F-88DC-55A9ABCA6EF9}"/>
              </a:ext>
            </a:extLst>
          </p:cNvPr>
          <p:cNvGrpSpPr/>
          <p:nvPr/>
        </p:nvGrpSpPr>
        <p:grpSpPr>
          <a:xfrm rot="16200000">
            <a:off x="-1155989" y="1155987"/>
            <a:ext cx="6858002" cy="4546024"/>
            <a:chOff x="-1" y="1"/>
            <a:chExt cx="9144000" cy="6857999"/>
          </a:xfrm>
        </p:grpSpPr>
        <p:pic>
          <p:nvPicPr>
            <p:cNvPr id="2" name="Image 1" descr="Une image contenant bâtiment, gris, Symétrie, motif&#10;&#10;Description générée automatiquement">
              <a:extLst>
                <a:ext uri="{FF2B5EF4-FFF2-40B4-BE49-F238E27FC236}">
                  <a16:creationId xmlns="" xmlns:a16="http://schemas.microsoft.com/office/drawing/2014/main" id="{4C5E23D6-0396-E687-BDB6-77CBDF0D7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9144000" cy="6857999"/>
            </a:xfrm>
            <a:prstGeom prst="rect">
              <a:avLst/>
            </a:prstGeom>
          </p:spPr>
        </p:pic>
        <p:pic>
          <p:nvPicPr>
            <p:cNvPr id="3" name="Image 2" descr="Une image contenant conception&#10;&#10;Description générée automatiquement avec une confiance moyenne">
              <a:extLst>
                <a:ext uri="{FF2B5EF4-FFF2-40B4-BE49-F238E27FC236}">
                  <a16:creationId xmlns="" xmlns:a16="http://schemas.microsoft.com/office/drawing/2014/main" id="{4F3BC2D1-AEC2-216A-835C-EEC750B38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46585">
              <a:off x="6256066" y="4264374"/>
              <a:ext cx="2478166" cy="2066839"/>
            </a:xfrm>
            <a:prstGeom prst="rect">
              <a:avLst/>
            </a:prstGeom>
          </p:spPr>
        </p:pic>
        <p:pic>
          <p:nvPicPr>
            <p:cNvPr id="7" name="Image 6" descr="Une image contenant art, Graphique, étoile, créativité&#10;&#10;Description générée automatiquement">
              <a:extLst>
                <a:ext uri="{FF2B5EF4-FFF2-40B4-BE49-F238E27FC236}">
                  <a16:creationId xmlns="" xmlns:a16="http://schemas.microsoft.com/office/drawing/2014/main" id="{D87ABBA0-2FE6-3E7E-C08E-9BF7BC02F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437" y="3108175"/>
              <a:ext cx="2175074" cy="2231485"/>
            </a:xfrm>
            <a:prstGeom prst="rect">
              <a:avLst/>
            </a:prstGeom>
          </p:spPr>
        </p:pic>
        <p:sp>
          <p:nvSpPr>
            <p:cNvPr id="11" name="Rectangle : coins arrondis 10">
              <a:extLst>
                <a:ext uri="{FF2B5EF4-FFF2-40B4-BE49-F238E27FC236}">
                  <a16:creationId xmlns="" xmlns:a16="http://schemas.microsoft.com/office/drawing/2014/main" id="{76C9426E-25F0-5552-1B09-9D183692780A}"/>
                </a:ext>
              </a:extLst>
            </p:cNvPr>
            <p:cNvSpPr/>
            <p:nvPr/>
          </p:nvSpPr>
          <p:spPr>
            <a:xfrm rot="1706093">
              <a:off x="793080" y="867248"/>
              <a:ext cx="1680000" cy="1900799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="" xmlns:a16="http://schemas.microsoft.com/office/drawing/2014/main" id="{27AC596C-DDD7-EB83-287C-8E41BDE29B5D}"/>
                </a:ext>
              </a:extLst>
            </p:cNvPr>
            <p:cNvSpPr/>
            <p:nvPr/>
          </p:nvSpPr>
          <p:spPr>
            <a:xfrm rot="295494">
              <a:off x="3392082" y="487770"/>
              <a:ext cx="1680000" cy="1900799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="" xmlns:a16="http://schemas.microsoft.com/office/drawing/2014/main" id="{BF47AFF3-8189-1060-08EC-BBD324CD3944}"/>
                </a:ext>
              </a:extLst>
            </p:cNvPr>
            <p:cNvSpPr/>
            <p:nvPr/>
          </p:nvSpPr>
          <p:spPr>
            <a:xfrm rot="21119314">
              <a:off x="1472729" y="3306910"/>
              <a:ext cx="1680000" cy="1900799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="" xmlns:a16="http://schemas.microsoft.com/office/drawing/2014/main" id="{EEDB5864-FAB5-494D-AA28-90C393CA7CBE}"/>
                </a:ext>
              </a:extLst>
            </p:cNvPr>
            <p:cNvSpPr/>
            <p:nvPr/>
          </p:nvSpPr>
          <p:spPr>
            <a:xfrm rot="19839994">
              <a:off x="6248729" y="900328"/>
              <a:ext cx="1680000" cy="1900799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="" xmlns:a16="http://schemas.microsoft.com/office/drawing/2014/main" id="{E8678393-6F06-CA32-AF9D-D6DF43236C50}"/>
                </a:ext>
              </a:extLst>
            </p:cNvPr>
            <p:cNvSpPr/>
            <p:nvPr/>
          </p:nvSpPr>
          <p:spPr>
            <a:xfrm rot="1907943">
              <a:off x="4040490" y="2924666"/>
              <a:ext cx="1727999" cy="1900799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="" xmlns:a16="http://schemas.microsoft.com/office/drawing/2014/main" id="{31D2B861-3386-AF07-F5C7-995D91E3B9BA}"/>
                </a:ext>
              </a:extLst>
            </p:cNvPr>
            <p:cNvSpPr txBox="1"/>
            <p:nvPr/>
          </p:nvSpPr>
          <p:spPr>
            <a:xfrm>
              <a:off x="1669949" y="5406947"/>
              <a:ext cx="4328535" cy="1253618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uhaus 93" panose="04030905020B02020C02" pitchFamily="82" charset="0"/>
                </a:rPr>
                <a:t>LABOBOUM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25015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="" xmlns:a16="http://schemas.microsoft.com/office/drawing/2014/main" id="{4046FBDB-1794-64FE-56F8-65779C3D58F5}"/>
              </a:ext>
            </a:extLst>
          </p:cNvPr>
          <p:cNvGrpSpPr/>
          <p:nvPr/>
        </p:nvGrpSpPr>
        <p:grpSpPr>
          <a:xfrm>
            <a:off x="-1" y="1"/>
            <a:ext cx="9144000" cy="6857999"/>
            <a:chOff x="-1" y="1"/>
            <a:chExt cx="9144000" cy="6857999"/>
          </a:xfrm>
        </p:grpSpPr>
        <p:pic>
          <p:nvPicPr>
            <p:cNvPr id="11" name="Image 10" descr="Une image contenant bâtiment, gris, Symétrie, motif&#10;&#10;Description générée automatiquement">
              <a:extLst>
                <a:ext uri="{FF2B5EF4-FFF2-40B4-BE49-F238E27FC236}">
                  <a16:creationId xmlns="" xmlns:a16="http://schemas.microsoft.com/office/drawing/2014/main" id="{C4E2E77D-E67B-5BE5-57DF-AE2129B7C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9144000" cy="6857999"/>
            </a:xfrm>
            <a:prstGeom prst="rect">
              <a:avLst/>
            </a:prstGeom>
          </p:spPr>
        </p:pic>
        <p:pic>
          <p:nvPicPr>
            <p:cNvPr id="7" name="Image 6" descr="Une image contenant conception&#10;&#10;Description générée automatiquement avec une confiance moyenne">
              <a:extLst>
                <a:ext uri="{FF2B5EF4-FFF2-40B4-BE49-F238E27FC236}">
                  <a16:creationId xmlns="" xmlns:a16="http://schemas.microsoft.com/office/drawing/2014/main" id="{45544DC6-B932-B958-D35B-B764630EE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46585">
              <a:off x="5990942" y="4306241"/>
              <a:ext cx="2748455" cy="2066838"/>
            </a:xfrm>
            <a:prstGeom prst="rect">
              <a:avLst/>
            </a:prstGeom>
          </p:spPr>
        </p:pic>
        <p:pic>
          <p:nvPicPr>
            <p:cNvPr id="14" name="Image 13" descr="Une image contenant art, Graphique, étoile, créativité&#10;&#10;Description générée automatiquement">
              <a:extLst>
                <a:ext uri="{FF2B5EF4-FFF2-40B4-BE49-F238E27FC236}">
                  <a16:creationId xmlns="" xmlns:a16="http://schemas.microsoft.com/office/drawing/2014/main" id="{AD30E0E0-E55E-B7A1-F9A0-4E472F7B0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6243" y="3108174"/>
              <a:ext cx="2420267" cy="2231486"/>
            </a:xfrm>
            <a:prstGeom prst="rect">
              <a:avLst/>
            </a:prstGeom>
          </p:spPr>
        </p:pic>
        <p:sp>
          <p:nvSpPr>
            <p:cNvPr id="15" name="Rectangle : coins arrondis 14">
              <a:extLst>
                <a:ext uri="{FF2B5EF4-FFF2-40B4-BE49-F238E27FC236}">
                  <a16:creationId xmlns="" xmlns:a16="http://schemas.microsoft.com/office/drawing/2014/main" id="{3B93877F-E59D-CF09-994D-D52BD39046C6}"/>
                </a:ext>
              </a:extLst>
            </p:cNvPr>
            <p:cNvSpPr/>
            <p:nvPr/>
          </p:nvSpPr>
          <p:spPr>
            <a:xfrm rot="1706093">
              <a:off x="778758" y="915038"/>
              <a:ext cx="1800000" cy="18000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="" xmlns:a16="http://schemas.microsoft.com/office/drawing/2014/main" id="{4833E8AE-E4DC-F5DF-0AF5-2DBCA6E6E601}"/>
                </a:ext>
              </a:extLst>
            </p:cNvPr>
            <p:cNvSpPr/>
            <p:nvPr/>
          </p:nvSpPr>
          <p:spPr>
            <a:xfrm rot="295494">
              <a:off x="3431458" y="538830"/>
              <a:ext cx="1800000" cy="18000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="" xmlns:a16="http://schemas.microsoft.com/office/drawing/2014/main" id="{2BCE6B12-7CA9-4FB5-1D6A-DFCA4E2EC2D9}"/>
                </a:ext>
              </a:extLst>
            </p:cNvPr>
            <p:cNvSpPr/>
            <p:nvPr/>
          </p:nvSpPr>
          <p:spPr>
            <a:xfrm rot="21119314">
              <a:off x="3032104" y="4740983"/>
              <a:ext cx="1800000" cy="18000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="" xmlns:a16="http://schemas.microsoft.com/office/drawing/2014/main" id="{F2B07721-254B-BF6B-15DC-96B76C47A824}"/>
                </a:ext>
              </a:extLst>
            </p:cNvPr>
            <p:cNvSpPr/>
            <p:nvPr/>
          </p:nvSpPr>
          <p:spPr>
            <a:xfrm rot="19839994">
              <a:off x="6324700" y="982667"/>
              <a:ext cx="1800000" cy="18000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="" xmlns:a16="http://schemas.microsoft.com/office/drawing/2014/main" id="{BA2482A1-446C-E7E7-D8CA-8A7AA43398CB}"/>
                </a:ext>
              </a:extLst>
            </p:cNvPr>
            <p:cNvSpPr txBox="1"/>
            <p:nvPr/>
          </p:nvSpPr>
          <p:spPr>
            <a:xfrm>
              <a:off x="1983349" y="3226227"/>
              <a:ext cx="4015843" cy="1015663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6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uhaus 93" panose="04030905020B02020C02" pitchFamily="82" charset="0"/>
                </a:rPr>
                <a:t>LABOBOUM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3896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lipart, dessin humoristique, illustration, conception&#10;&#10;Description générée automatiquement">
            <a:extLst>
              <a:ext uri="{FF2B5EF4-FFF2-40B4-BE49-F238E27FC236}">
                <a16:creationId xmlns="" xmlns:a16="http://schemas.microsoft.com/office/drawing/2014/main" id="{5CDDAD9C-E683-73CA-BCCA-ECFEC017E9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7923" y="1161107"/>
            <a:ext cx="712937" cy="7649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E1DDFEC0-91CD-2EB2-71C1-7D9E5850BB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206951" y="3268636"/>
            <a:ext cx="3998688" cy="2871632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="" xmlns:a16="http://schemas.microsoft.com/office/drawing/2014/main" id="{7C278483-67E1-B53E-51D9-DBBE093A53A1}"/>
              </a:ext>
            </a:extLst>
          </p:cNvPr>
          <p:cNvSpPr/>
          <p:nvPr/>
        </p:nvSpPr>
        <p:spPr>
          <a:xfrm rot="16200000">
            <a:off x="6784960" y="880569"/>
            <a:ext cx="2844000" cy="1391271"/>
          </a:xfrm>
          <a:custGeom>
            <a:avLst/>
            <a:gdLst>
              <a:gd name="connsiteX0" fmla="*/ 0 w 2844000"/>
              <a:gd name="connsiteY0" fmla="*/ 231883 h 1391271"/>
              <a:gd name="connsiteX1" fmla="*/ 231883 w 2844000"/>
              <a:gd name="connsiteY1" fmla="*/ 0 h 1391271"/>
              <a:gd name="connsiteX2" fmla="*/ 874546 w 2844000"/>
              <a:gd name="connsiteY2" fmla="*/ 0 h 1391271"/>
              <a:gd name="connsiteX3" fmla="*/ 1469605 w 2844000"/>
              <a:gd name="connsiteY3" fmla="*/ 0 h 1391271"/>
              <a:gd name="connsiteX4" fmla="*/ 2612117 w 2844000"/>
              <a:gd name="connsiteY4" fmla="*/ 0 h 1391271"/>
              <a:gd name="connsiteX5" fmla="*/ 2844000 w 2844000"/>
              <a:gd name="connsiteY5" fmla="*/ 231883 h 1391271"/>
              <a:gd name="connsiteX6" fmla="*/ 2844000 w 2844000"/>
              <a:gd name="connsiteY6" fmla="*/ 686360 h 1391271"/>
              <a:gd name="connsiteX7" fmla="*/ 2844000 w 2844000"/>
              <a:gd name="connsiteY7" fmla="*/ 1159388 h 1391271"/>
              <a:gd name="connsiteX8" fmla="*/ 2612117 w 2844000"/>
              <a:gd name="connsiteY8" fmla="*/ 1391271 h 1391271"/>
              <a:gd name="connsiteX9" fmla="*/ 1969454 w 2844000"/>
              <a:gd name="connsiteY9" fmla="*/ 1391271 h 1391271"/>
              <a:gd name="connsiteX10" fmla="*/ 1398198 w 2844000"/>
              <a:gd name="connsiteY10" fmla="*/ 1391271 h 1391271"/>
              <a:gd name="connsiteX11" fmla="*/ 850744 w 2844000"/>
              <a:gd name="connsiteY11" fmla="*/ 1391271 h 1391271"/>
              <a:gd name="connsiteX12" fmla="*/ 231883 w 2844000"/>
              <a:gd name="connsiteY12" fmla="*/ 1391271 h 1391271"/>
              <a:gd name="connsiteX13" fmla="*/ 0 w 2844000"/>
              <a:gd name="connsiteY13" fmla="*/ 1159388 h 1391271"/>
              <a:gd name="connsiteX14" fmla="*/ 0 w 2844000"/>
              <a:gd name="connsiteY14" fmla="*/ 677085 h 1391271"/>
              <a:gd name="connsiteX15" fmla="*/ 0 w 2844000"/>
              <a:gd name="connsiteY15" fmla="*/ 231883 h 139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44000" h="1391271" fill="none" extrusionOk="0">
                <a:moveTo>
                  <a:pt x="0" y="231883"/>
                </a:moveTo>
                <a:cubicBezTo>
                  <a:pt x="-15973" y="97605"/>
                  <a:pt x="100597" y="-25979"/>
                  <a:pt x="231883" y="0"/>
                </a:cubicBezTo>
                <a:cubicBezTo>
                  <a:pt x="436865" y="-4120"/>
                  <a:pt x="671374" y="47691"/>
                  <a:pt x="874546" y="0"/>
                </a:cubicBezTo>
                <a:cubicBezTo>
                  <a:pt x="1077718" y="-47691"/>
                  <a:pt x="1303898" y="66670"/>
                  <a:pt x="1469605" y="0"/>
                </a:cubicBezTo>
                <a:cubicBezTo>
                  <a:pt x="1635312" y="-66670"/>
                  <a:pt x="2120184" y="136227"/>
                  <a:pt x="2612117" y="0"/>
                </a:cubicBezTo>
                <a:cubicBezTo>
                  <a:pt x="2747894" y="7729"/>
                  <a:pt x="2853733" y="106576"/>
                  <a:pt x="2844000" y="231883"/>
                </a:cubicBezTo>
                <a:cubicBezTo>
                  <a:pt x="2844738" y="339843"/>
                  <a:pt x="2811011" y="591680"/>
                  <a:pt x="2844000" y="686360"/>
                </a:cubicBezTo>
                <a:cubicBezTo>
                  <a:pt x="2876989" y="781040"/>
                  <a:pt x="2828205" y="943039"/>
                  <a:pt x="2844000" y="1159388"/>
                </a:cubicBezTo>
                <a:cubicBezTo>
                  <a:pt x="2827239" y="1277257"/>
                  <a:pt x="2716625" y="1413424"/>
                  <a:pt x="2612117" y="1391271"/>
                </a:cubicBezTo>
                <a:cubicBezTo>
                  <a:pt x="2358711" y="1397001"/>
                  <a:pt x="2241888" y="1337094"/>
                  <a:pt x="1969454" y="1391271"/>
                </a:cubicBezTo>
                <a:cubicBezTo>
                  <a:pt x="1697020" y="1445448"/>
                  <a:pt x="1597907" y="1357866"/>
                  <a:pt x="1398198" y="1391271"/>
                </a:cubicBezTo>
                <a:cubicBezTo>
                  <a:pt x="1198489" y="1424676"/>
                  <a:pt x="1005151" y="1388257"/>
                  <a:pt x="850744" y="1391271"/>
                </a:cubicBezTo>
                <a:cubicBezTo>
                  <a:pt x="696337" y="1394285"/>
                  <a:pt x="421161" y="1360021"/>
                  <a:pt x="231883" y="1391271"/>
                </a:cubicBezTo>
                <a:cubicBezTo>
                  <a:pt x="120791" y="1424463"/>
                  <a:pt x="-4632" y="1308696"/>
                  <a:pt x="0" y="1159388"/>
                </a:cubicBezTo>
                <a:cubicBezTo>
                  <a:pt x="-9774" y="1014712"/>
                  <a:pt x="52823" y="903237"/>
                  <a:pt x="0" y="677085"/>
                </a:cubicBezTo>
                <a:cubicBezTo>
                  <a:pt x="-52823" y="450933"/>
                  <a:pt x="14621" y="379731"/>
                  <a:pt x="0" y="231883"/>
                </a:cubicBezTo>
                <a:close/>
              </a:path>
              <a:path w="2844000" h="1391271" stroke="0" extrusionOk="0">
                <a:moveTo>
                  <a:pt x="0" y="231883"/>
                </a:moveTo>
                <a:cubicBezTo>
                  <a:pt x="18818" y="117002"/>
                  <a:pt x="105425" y="34639"/>
                  <a:pt x="231883" y="0"/>
                </a:cubicBezTo>
                <a:cubicBezTo>
                  <a:pt x="459970" y="-13347"/>
                  <a:pt x="629043" y="509"/>
                  <a:pt x="874546" y="0"/>
                </a:cubicBezTo>
                <a:cubicBezTo>
                  <a:pt x="1120049" y="-509"/>
                  <a:pt x="1298449" y="47967"/>
                  <a:pt x="1445802" y="0"/>
                </a:cubicBezTo>
                <a:cubicBezTo>
                  <a:pt x="1593155" y="-47967"/>
                  <a:pt x="1787919" y="14555"/>
                  <a:pt x="2088466" y="0"/>
                </a:cubicBezTo>
                <a:cubicBezTo>
                  <a:pt x="2389013" y="-14555"/>
                  <a:pt x="2397074" y="34176"/>
                  <a:pt x="2612117" y="0"/>
                </a:cubicBezTo>
                <a:cubicBezTo>
                  <a:pt x="2755648" y="-26312"/>
                  <a:pt x="2832435" y="74136"/>
                  <a:pt x="2844000" y="231883"/>
                </a:cubicBezTo>
                <a:cubicBezTo>
                  <a:pt x="2863899" y="395836"/>
                  <a:pt x="2810752" y="492770"/>
                  <a:pt x="2844000" y="686360"/>
                </a:cubicBezTo>
                <a:cubicBezTo>
                  <a:pt x="2877248" y="879950"/>
                  <a:pt x="2817787" y="1059066"/>
                  <a:pt x="2844000" y="1159388"/>
                </a:cubicBezTo>
                <a:cubicBezTo>
                  <a:pt x="2855339" y="1272343"/>
                  <a:pt x="2739846" y="1360150"/>
                  <a:pt x="2612117" y="1391271"/>
                </a:cubicBezTo>
                <a:cubicBezTo>
                  <a:pt x="2366827" y="1443395"/>
                  <a:pt x="2269196" y="1333346"/>
                  <a:pt x="2017059" y="1391271"/>
                </a:cubicBezTo>
                <a:cubicBezTo>
                  <a:pt x="1764922" y="1449196"/>
                  <a:pt x="1731572" y="1342867"/>
                  <a:pt x="1469605" y="1391271"/>
                </a:cubicBezTo>
                <a:cubicBezTo>
                  <a:pt x="1207638" y="1439675"/>
                  <a:pt x="1135392" y="1337201"/>
                  <a:pt x="922151" y="1391271"/>
                </a:cubicBezTo>
                <a:cubicBezTo>
                  <a:pt x="708910" y="1445341"/>
                  <a:pt x="487969" y="1311982"/>
                  <a:pt x="231883" y="1391271"/>
                </a:cubicBezTo>
                <a:cubicBezTo>
                  <a:pt x="101838" y="1386956"/>
                  <a:pt x="-11967" y="1256636"/>
                  <a:pt x="0" y="1159388"/>
                </a:cubicBezTo>
                <a:cubicBezTo>
                  <a:pt x="-52655" y="939702"/>
                  <a:pt x="34100" y="906744"/>
                  <a:pt x="0" y="714186"/>
                </a:cubicBezTo>
                <a:cubicBezTo>
                  <a:pt x="-34100" y="521628"/>
                  <a:pt x="23164" y="432222"/>
                  <a:pt x="0" y="231883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286205635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="" xmlns:a16="http://schemas.microsoft.com/office/drawing/2014/main" id="{1362B073-5814-1999-2C1B-33E312A2EA0E}"/>
              </a:ext>
            </a:extLst>
          </p:cNvPr>
          <p:cNvGrpSpPr/>
          <p:nvPr/>
        </p:nvGrpSpPr>
        <p:grpSpPr>
          <a:xfrm rot="16200000">
            <a:off x="-1142998" y="1142999"/>
            <a:ext cx="6858002" cy="4572001"/>
            <a:chOff x="-1" y="1"/>
            <a:chExt cx="9144000" cy="6857999"/>
          </a:xfrm>
        </p:grpSpPr>
        <p:pic>
          <p:nvPicPr>
            <p:cNvPr id="9" name="Image 8" descr="Une image contenant bâtiment, gris, Symétrie, motif&#10;&#10;Description générée automatiquement">
              <a:extLst>
                <a:ext uri="{FF2B5EF4-FFF2-40B4-BE49-F238E27FC236}">
                  <a16:creationId xmlns="" xmlns:a16="http://schemas.microsoft.com/office/drawing/2014/main" id="{F094F752-CDAF-279E-3E79-1D5240FDE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9144000" cy="6857999"/>
            </a:xfrm>
            <a:prstGeom prst="rect">
              <a:avLst/>
            </a:prstGeom>
          </p:spPr>
        </p:pic>
        <p:pic>
          <p:nvPicPr>
            <p:cNvPr id="10" name="Image 9" descr="Une image contenant conception&#10;&#10;Description générée automatiquement avec une confiance moyenne">
              <a:extLst>
                <a:ext uri="{FF2B5EF4-FFF2-40B4-BE49-F238E27FC236}">
                  <a16:creationId xmlns="" xmlns:a16="http://schemas.microsoft.com/office/drawing/2014/main" id="{91ED949C-57DE-9EED-E890-9CA983ACA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46585">
              <a:off x="6252891" y="4266823"/>
              <a:ext cx="2481404" cy="2066837"/>
            </a:xfrm>
            <a:prstGeom prst="rect">
              <a:avLst/>
            </a:prstGeom>
          </p:spPr>
        </p:pic>
        <p:pic>
          <p:nvPicPr>
            <p:cNvPr id="12" name="Image 11" descr="Une image contenant art, Graphique, étoile, créativité&#10;&#10;Description générée automatiquement">
              <a:extLst>
                <a:ext uri="{FF2B5EF4-FFF2-40B4-BE49-F238E27FC236}">
                  <a16:creationId xmlns="" xmlns:a16="http://schemas.microsoft.com/office/drawing/2014/main" id="{2AFDB083-48C3-9062-C39F-08C7E0D1B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539" y="3108174"/>
              <a:ext cx="2100971" cy="2231486"/>
            </a:xfrm>
            <a:prstGeom prst="rect">
              <a:avLst/>
            </a:prstGeom>
          </p:spPr>
        </p:pic>
        <p:sp>
          <p:nvSpPr>
            <p:cNvPr id="13" name="Rectangle : coins arrondis 12">
              <a:extLst>
                <a:ext uri="{FF2B5EF4-FFF2-40B4-BE49-F238E27FC236}">
                  <a16:creationId xmlns="" xmlns:a16="http://schemas.microsoft.com/office/drawing/2014/main" id="{B016073A-FC51-5D04-BF54-64CD19DA2A3C}"/>
                </a:ext>
              </a:extLst>
            </p:cNvPr>
            <p:cNvSpPr/>
            <p:nvPr/>
          </p:nvSpPr>
          <p:spPr>
            <a:xfrm rot="1706093">
              <a:off x="783489" y="883549"/>
              <a:ext cx="1680000" cy="1811365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="" xmlns:a16="http://schemas.microsoft.com/office/drawing/2014/main" id="{DA6DF6E4-9EC5-B7F4-C729-24EE9A0605F5}"/>
                </a:ext>
              </a:extLst>
            </p:cNvPr>
            <p:cNvSpPr/>
            <p:nvPr/>
          </p:nvSpPr>
          <p:spPr>
            <a:xfrm rot="295494">
              <a:off x="3431227" y="533255"/>
              <a:ext cx="1680000" cy="1811365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="" xmlns:a16="http://schemas.microsoft.com/office/drawing/2014/main" id="{85EB4F69-682C-BF1A-B2D6-9E650E8F19C5}"/>
                </a:ext>
              </a:extLst>
            </p:cNvPr>
            <p:cNvSpPr/>
            <p:nvPr/>
          </p:nvSpPr>
          <p:spPr>
            <a:xfrm rot="21119314">
              <a:off x="3033425" y="4749943"/>
              <a:ext cx="1680000" cy="1811365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="" xmlns:a16="http://schemas.microsoft.com/office/drawing/2014/main" id="{4BA51756-C7E2-76BA-22EA-AC162136BF88}"/>
                </a:ext>
              </a:extLst>
            </p:cNvPr>
            <p:cNvSpPr/>
            <p:nvPr/>
          </p:nvSpPr>
          <p:spPr>
            <a:xfrm rot="19839994">
              <a:off x="6334975" y="1013628"/>
              <a:ext cx="1680000" cy="1811365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="" xmlns:a16="http://schemas.microsoft.com/office/drawing/2014/main" id="{32D0CABD-47C4-1C57-59AA-D4C84E385790}"/>
                </a:ext>
              </a:extLst>
            </p:cNvPr>
            <p:cNvSpPr txBox="1"/>
            <p:nvPr/>
          </p:nvSpPr>
          <p:spPr>
            <a:xfrm>
              <a:off x="1827002" y="3136741"/>
              <a:ext cx="4328537" cy="119463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uhaus 93" panose="04030905020B02020C02" pitchFamily="82" charset="0"/>
                </a:rPr>
                <a:t>LABOBOUM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79918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bâtiment, gris, Symétrie, motif&#10;&#10;Description générée automatiquement">
            <a:extLst>
              <a:ext uri="{FF2B5EF4-FFF2-40B4-BE49-F238E27FC236}">
                <a16:creationId xmlns="" xmlns:a16="http://schemas.microsoft.com/office/drawing/2014/main" id="{C4E2E77D-E67B-5BE5-57DF-AE2129B7C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0" cy="6857999"/>
          </a:xfrm>
          <a:prstGeom prst="rect">
            <a:avLst/>
          </a:prstGeom>
        </p:spPr>
      </p:pic>
      <p:pic>
        <p:nvPicPr>
          <p:cNvPr id="7" name="Image 6" descr="Une image contenant conception&#10;&#10;Description générée automatiquement avec une confiance moyenne">
            <a:extLst>
              <a:ext uri="{FF2B5EF4-FFF2-40B4-BE49-F238E27FC236}">
                <a16:creationId xmlns="" xmlns:a16="http://schemas.microsoft.com/office/drawing/2014/main" id="{45544DC6-B932-B958-D35B-B764630EE0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6585">
            <a:off x="5990942" y="4306241"/>
            <a:ext cx="2748455" cy="2066838"/>
          </a:xfrm>
          <a:prstGeom prst="rect">
            <a:avLst/>
          </a:prstGeom>
        </p:spPr>
      </p:pic>
      <p:pic>
        <p:nvPicPr>
          <p:cNvPr id="14" name="Image 13" descr="Une image contenant art, Graphique, étoile, créativité&#10;&#10;Description générée automatiquement">
            <a:extLst>
              <a:ext uri="{FF2B5EF4-FFF2-40B4-BE49-F238E27FC236}">
                <a16:creationId xmlns="" xmlns:a16="http://schemas.microsoft.com/office/drawing/2014/main" id="{AD30E0E0-E55E-B7A1-F9A0-4E472F7B04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43" y="3108174"/>
            <a:ext cx="2420267" cy="2231486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="" xmlns:a16="http://schemas.microsoft.com/office/drawing/2014/main" id="{3B93877F-E59D-CF09-994D-D52BD39046C6}"/>
              </a:ext>
            </a:extLst>
          </p:cNvPr>
          <p:cNvSpPr/>
          <p:nvPr/>
        </p:nvSpPr>
        <p:spPr>
          <a:xfrm rot="1706093">
            <a:off x="1057410" y="988207"/>
            <a:ext cx="1800000" cy="180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="" xmlns:a16="http://schemas.microsoft.com/office/drawing/2014/main" id="{4833E8AE-E4DC-F5DF-0AF5-2DBCA6E6E601}"/>
              </a:ext>
            </a:extLst>
          </p:cNvPr>
          <p:cNvSpPr/>
          <p:nvPr/>
        </p:nvSpPr>
        <p:spPr>
          <a:xfrm rot="295494">
            <a:off x="3289187" y="2535039"/>
            <a:ext cx="1800000" cy="180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="" xmlns:a16="http://schemas.microsoft.com/office/drawing/2014/main" id="{F2B07721-254B-BF6B-15DC-96B76C47A824}"/>
              </a:ext>
            </a:extLst>
          </p:cNvPr>
          <p:cNvSpPr/>
          <p:nvPr/>
        </p:nvSpPr>
        <p:spPr>
          <a:xfrm rot="19839994">
            <a:off x="5932814" y="837986"/>
            <a:ext cx="1800000" cy="180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BA2482A1-446C-E7E7-D8CA-8A7AA43398CB}"/>
              </a:ext>
            </a:extLst>
          </p:cNvPr>
          <p:cNvSpPr txBox="1"/>
          <p:nvPr/>
        </p:nvSpPr>
        <p:spPr>
          <a:xfrm>
            <a:off x="1375571" y="5125659"/>
            <a:ext cx="4015843" cy="101566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LABOBOUM</a:t>
            </a:r>
          </a:p>
        </p:txBody>
      </p:sp>
    </p:spTree>
    <p:extLst>
      <p:ext uri="{BB962C8B-B14F-4D97-AF65-F5344CB8AC3E}">
        <p14:creationId xmlns="" xmlns:p14="http://schemas.microsoft.com/office/powerpoint/2010/main" val="243181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="" xmlns:a16="http://schemas.microsoft.com/office/drawing/2014/main" id="{681578F2-2993-B667-806B-5D7E1470D902}"/>
              </a:ext>
            </a:extLst>
          </p:cNvPr>
          <p:cNvGrpSpPr/>
          <p:nvPr/>
        </p:nvGrpSpPr>
        <p:grpSpPr>
          <a:xfrm rot="16200000">
            <a:off x="-1142999" y="1143000"/>
            <a:ext cx="6858000" cy="4572000"/>
            <a:chOff x="-1" y="1"/>
            <a:chExt cx="9144000" cy="6857999"/>
          </a:xfrm>
        </p:grpSpPr>
        <p:pic>
          <p:nvPicPr>
            <p:cNvPr id="11" name="Image 10" descr="Une image contenant bâtiment, gris, Symétrie, motif&#10;&#10;Description générée automatiquement">
              <a:extLst>
                <a:ext uri="{FF2B5EF4-FFF2-40B4-BE49-F238E27FC236}">
                  <a16:creationId xmlns="" xmlns:a16="http://schemas.microsoft.com/office/drawing/2014/main" id="{C4E2E77D-E67B-5BE5-57DF-AE2129B7C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9144000" cy="6857999"/>
            </a:xfrm>
            <a:prstGeom prst="rect">
              <a:avLst/>
            </a:prstGeom>
          </p:spPr>
        </p:pic>
        <p:pic>
          <p:nvPicPr>
            <p:cNvPr id="7" name="Image 6" descr="Une image contenant conception&#10;&#10;Description générée automatiquement avec une confiance moyenne">
              <a:extLst>
                <a:ext uri="{FF2B5EF4-FFF2-40B4-BE49-F238E27FC236}">
                  <a16:creationId xmlns="" xmlns:a16="http://schemas.microsoft.com/office/drawing/2014/main" id="{45544DC6-B932-B958-D35B-B764630EE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46585">
              <a:off x="6267049" y="4262889"/>
              <a:ext cx="2466969" cy="2066838"/>
            </a:xfrm>
            <a:prstGeom prst="rect">
              <a:avLst/>
            </a:prstGeom>
          </p:spPr>
        </p:pic>
        <p:pic>
          <p:nvPicPr>
            <p:cNvPr id="14" name="Image 13" descr="Une image contenant art, Graphique, étoile, créativité&#10;&#10;Description générée automatiquement">
              <a:extLst>
                <a:ext uri="{FF2B5EF4-FFF2-40B4-BE49-F238E27FC236}">
                  <a16:creationId xmlns="" xmlns:a16="http://schemas.microsoft.com/office/drawing/2014/main" id="{AD30E0E0-E55E-B7A1-F9A0-4E472F7B0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675" y="3108173"/>
              <a:ext cx="2193835" cy="2231487"/>
            </a:xfrm>
            <a:prstGeom prst="rect">
              <a:avLst/>
            </a:prstGeom>
          </p:spPr>
        </p:pic>
        <p:sp>
          <p:nvSpPr>
            <p:cNvPr id="15" name="Rectangle : coins arrondis 14">
              <a:extLst>
                <a:ext uri="{FF2B5EF4-FFF2-40B4-BE49-F238E27FC236}">
                  <a16:creationId xmlns="" xmlns:a16="http://schemas.microsoft.com/office/drawing/2014/main" id="{3B93877F-E59D-CF09-994D-D52BD39046C6}"/>
                </a:ext>
              </a:extLst>
            </p:cNvPr>
            <p:cNvSpPr/>
            <p:nvPr/>
          </p:nvSpPr>
          <p:spPr>
            <a:xfrm rot="1706093">
              <a:off x="1045603" y="950636"/>
              <a:ext cx="1680000" cy="18900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="" xmlns:a16="http://schemas.microsoft.com/office/drawing/2014/main" id="{4833E8AE-E4DC-F5DF-0AF5-2DBCA6E6E601}"/>
                </a:ext>
              </a:extLst>
            </p:cNvPr>
            <p:cNvSpPr/>
            <p:nvPr/>
          </p:nvSpPr>
          <p:spPr>
            <a:xfrm rot="295494">
              <a:off x="3285974" y="2529080"/>
              <a:ext cx="1680000" cy="18900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="" xmlns:a16="http://schemas.microsoft.com/office/drawing/2014/main" id="{F2B07721-254B-BF6B-15DC-96B76C47A824}"/>
                </a:ext>
              </a:extLst>
            </p:cNvPr>
            <p:cNvSpPr/>
            <p:nvPr/>
          </p:nvSpPr>
          <p:spPr>
            <a:xfrm rot="19839994">
              <a:off x="5960103" y="865283"/>
              <a:ext cx="1680000" cy="18900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="" xmlns:a16="http://schemas.microsoft.com/office/drawing/2014/main" id="{BA2482A1-446C-E7E7-D8CA-8A7AA43398CB}"/>
                </a:ext>
              </a:extLst>
            </p:cNvPr>
            <p:cNvSpPr txBox="1"/>
            <p:nvPr/>
          </p:nvSpPr>
          <p:spPr>
            <a:xfrm>
              <a:off x="954476" y="5010244"/>
              <a:ext cx="4377107" cy="1246495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uhaus 93" panose="04030905020B02020C02" pitchFamily="82" charset="0"/>
                </a:rPr>
                <a:t>LABOBOUM</a:t>
              </a:r>
            </a:p>
          </p:txBody>
        </p:sp>
      </p:grpSp>
      <p:pic>
        <p:nvPicPr>
          <p:cNvPr id="4" name="Image 3" descr="Une image contenant clipart, dessin humoristique, illustration, conception&#10;&#10;Description générée automatiquement">
            <a:extLst>
              <a:ext uri="{FF2B5EF4-FFF2-40B4-BE49-F238E27FC236}">
                <a16:creationId xmlns="" xmlns:a16="http://schemas.microsoft.com/office/drawing/2014/main" id="{5CDDAD9C-E683-73CA-BCCA-ECFEC017E9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7923" y="1161107"/>
            <a:ext cx="712937" cy="7649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E1DDFEC0-91CD-2EB2-71C1-7D9E5850BB7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6200000">
            <a:off x="4206951" y="3268636"/>
            <a:ext cx="3998688" cy="2871632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="" xmlns:a16="http://schemas.microsoft.com/office/drawing/2014/main" id="{7C278483-67E1-B53E-51D9-DBBE093A53A1}"/>
              </a:ext>
            </a:extLst>
          </p:cNvPr>
          <p:cNvSpPr/>
          <p:nvPr/>
        </p:nvSpPr>
        <p:spPr>
          <a:xfrm rot="16200000">
            <a:off x="6784960" y="880569"/>
            <a:ext cx="2844000" cy="1391271"/>
          </a:xfrm>
          <a:custGeom>
            <a:avLst/>
            <a:gdLst>
              <a:gd name="connsiteX0" fmla="*/ 0 w 2844000"/>
              <a:gd name="connsiteY0" fmla="*/ 231883 h 1391271"/>
              <a:gd name="connsiteX1" fmla="*/ 231883 w 2844000"/>
              <a:gd name="connsiteY1" fmla="*/ 0 h 1391271"/>
              <a:gd name="connsiteX2" fmla="*/ 874546 w 2844000"/>
              <a:gd name="connsiteY2" fmla="*/ 0 h 1391271"/>
              <a:gd name="connsiteX3" fmla="*/ 1469605 w 2844000"/>
              <a:gd name="connsiteY3" fmla="*/ 0 h 1391271"/>
              <a:gd name="connsiteX4" fmla="*/ 2612117 w 2844000"/>
              <a:gd name="connsiteY4" fmla="*/ 0 h 1391271"/>
              <a:gd name="connsiteX5" fmla="*/ 2844000 w 2844000"/>
              <a:gd name="connsiteY5" fmla="*/ 231883 h 1391271"/>
              <a:gd name="connsiteX6" fmla="*/ 2844000 w 2844000"/>
              <a:gd name="connsiteY6" fmla="*/ 686360 h 1391271"/>
              <a:gd name="connsiteX7" fmla="*/ 2844000 w 2844000"/>
              <a:gd name="connsiteY7" fmla="*/ 1159388 h 1391271"/>
              <a:gd name="connsiteX8" fmla="*/ 2612117 w 2844000"/>
              <a:gd name="connsiteY8" fmla="*/ 1391271 h 1391271"/>
              <a:gd name="connsiteX9" fmla="*/ 1969454 w 2844000"/>
              <a:gd name="connsiteY9" fmla="*/ 1391271 h 1391271"/>
              <a:gd name="connsiteX10" fmla="*/ 1398198 w 2844000"/>
              <a:gd name="connsiteY10" fmla="*/ 1391271 h 1391271"/>
              <a:gd name="connsiteX11" fmla="*/ 850744 w 2844000"/>
              <a:gd name="connsiteY11" fmla="*/ 1391271 h 1391271"/>
              <a:gd name="connsiteX12" fmla="*/ 231883 w 2844000"/>
              <a:gd name="connsiteY12" fmla="*/ 1391271 h 1391271"/>
              <a:gd name="connsiteX13" fmla="*/ 0 w 2844000"/>
              <a:gd name="connsiteY13" fmla="*/ 1159388 h 1391271"/>
              <a:gd name="connsiteX14" fmla="*/ 0 w 2844000"/>
              <a:gd name="connsiteY14" fmla="*/ 677085 h 1391271"/>
              <a:gd name="connsiteX15" fmla="*/ 0 w 2844000"/>
              <a:gd name="connsiteY15" fmla="*/ 231883 h 139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44000" h="1391271" fill="none" extrusionOk="0">
                <a:moveTo>
                  <a:pt x="0" y="231883"/>
                </a:moveTo>
                <a:cubicBezTo>
                  <a:pt x="-15973" y="97605"/>
                  <a:pt x="100597" y="-25979"/>
                  <a:pt x="231883" y="0"/>
                </a:cubicBezTo>
                <a:cubicBezTo>
                  <a:pt x="436865" y="-4120"/>
                  <a:pt x="671374" y="47691"/>
                  <a:pt x="874546" y="0"/>
                </a:cubicBezTo>
                <a:cubicBezTo>
                  <a:pt x="1077718" y="-47691"/>
                  <a:pt x="1303898" y="66670"/>
                  <a:pt x="1469605" y="0"/>
                </a:cubicBezTo>
                <a:cubicBezTo>
                  <a:pt x="1635312" y="-66670"/>
                  <a:pt x="2120184" y="136227"/>
                  <a:pt x="2612117" y="0"/>
                </a:cubicBezTo>
                <a:cubicBezTo>
                  <a:pt x="2747894" y="7729"/>
                  <a:pt x="2853733" y="106576"/>
                  <a:pt x="2844000" y="231883"/>
                </a:cubicBezTo>
                <a:cubicBezTo>
                  <a:pt x="2844738" y="339843"/>
                  <a:pt x="2811011" y="591680"/>
                  <a:pt x="2844000" y="686360"/>
                </a:cubicBezTo>
                <a:cubicBezTo>
                  <a:pt x="2876989" y="781040"/>
                  <a:pt x="2828205" y="943039"/>
                  <a:pt x="2844000" y="1159388"/>
                </a:cubicBezTo>
                <a:cubicBezTo>
                  <a:pt x="2827239" y="1277257"/>
                  <a:pt x="2716625" y="1413424"/>
                  <a:pt x="2612117" y="1391271"/>
                </a:cubicBezTo>
                <a:cubicBezTo>
                  <a:pt x="2358711" y="1397001"/>
                  <a:pt x="2241888" y="1337094"/>
                  <a:pt x="1969454" y="1391271"/>
                </a:cubicBezTo>
                <a:cubicBezTo>
                  <a:pt x="1697020" y="1445448"/>
                  <a:pt x="1597907" y="1357866"/>
                  <a:pt x="1398198" y="1391271"/>
                </a:cubicBezTo>
                <a:cubicBezTo>
                  <a:pt x="1198489" y="1424676"/>
                  <a:pt x="1005151" y="1388257"/>
                  <a:pt x="850744" y="1391271"/>
                </a:cubicBezTo>
                <a:cubicBezTo>
                  <a:pt x="696337" y="1394285"/>
                  <a:pt x="421161" y="1360021"/>
                  <a:pt x="231883" y="1391271"/>
                </a:cubicBezTo>
                <a:cubicBezTo>
                  <a:pt x="120791" y="1424463"/>
                  <a:pt x="-4632" y="1308696"/>
                  <a:pt x="0" y="1159388"/>
                </a:cubicBezTo>
                <a:cubicBezTo>
                  <a:pt x="-9774" y="1014712"/>
                  <a:pt x="52823" y="903237"/>
                  <a:pt x="0" y="677085"/>
                </a:cubicBezTo>
                <a:cubicBezTo>
                  <a:pt x="-52823" y="450933"/>
                  <a:pt x="14621" y="379731"/>
                  <a:pt x="0" y="231883"/>
                </a:cubicBezTo>
                <a:close/>
              </a:path>
              <a:path w="2844000" h="1391271" stroke="0" extrusionOk="0">
                <a:moveTo>
                  <a:pt x="0" y="231883"/>
                </a:moveTo>
                <a:cubicBezTo>
                  <a:pt x="18818" y="117002"/>
                  <a:pt x="105425" y="34639"/>
                  <a:pt x="231883" y="0"/>
                </a:cubicBezTo>
                <a:cubicBezTo>
                  <a:pt x="459970" y="-13347"/>
                  <a:pt x="629043" y="509"/>
                  <a:pt x="874546" y="0"/>
                </a:cubicBezTo>
                <a:cubicBezTo>
                  <a:pt x="1120049" y="-509"/>
                  <a:pt x="1298449" y="47967"/>
                  <a:pt x="1445802" y="0"/>
                </a:cubicBezTo>
                <a:cubicBezTo>
                  <a:pt x="1593155" y="-47967"/>
                  <a:pt x="1787919" y="14555"/>
                  <a:pt x="2088466" y="0"/>
                </a:cubicBezTo>
                <a:cubicBezTo>
                  <a:pt x="2389013" y="-14555"/>
                  <a:pt x="2397074" y="34176"/>
                  <a:pt x="2612117" y="0"/>
                </a:cubicBezTo>
                <a:cubicBezTo>
                  <a:pt x="2755648" y="-26312"/>
                  <a:pt x="2832435" y="74136"/>
                  <a:pt x="2844000" y="231883"/>
                </a:cubicBezTo>
                <a:cubicBezTo>
                  <a:pt x="2863899" y="395836"/>
                  <a:pt x="2810752" y="492770"/>
                  <a:pt x="2844000" y="686360"/>
                </a:cubicBezTo>
                <a:cubicBezTo>
                  <a:pt x="2877248" y="879950"/>
                  <a:pt x="2817787" y="1059066"/>
                  <a:pt x="2844000" y="1159388"/>
                </a:cubicBezTo>
                <a:cubicBezTo>
                  <a:pt x="2855339" y="1272343"/>
                  <a:pt x="2739846" y="1360150"/>
                  <a:pt x="2612117" y="1391271"/>
                </a:cubicBezTo>
                <a:cubicBezTo>
                  <a:pt x="2366827" y="1443395"/>
                  <a:pt x="2269196" y="1333346"/>
                  <a:pt x="2017059" y="1391271"/>
                </a:cubicBezTo>
                <a:cubicBezTo>
                  <a:pt x="1764922" y="1449196"/>
                  <a:pt x="1731572" y="1342867"/>
                  <a:pt x="1469605" y="1391271"/>
                </a:cubicBezTo>
                <a:cubicBezTo>
                  <a:pt x="1207638" y="1439675"/>
                  <a:pt x="1135392" y="1337201"/>
                  <a:pt x="922151" y="1391271"/>
                </a:cubicBezTo>
                <a:cubicBezTo>
                  <a:pt x="708910" y="1445341"/>
                  <a:pt x="487969" y="1311982"/>
                  <a:pt x="231883" y="1391271"/>
                </a:cubicBezTo>
                <a:cubicBezTo>
                  <a:pt x="101838" y="1386956"/>
                  <a:pt x="-11967" y="1256636"/>
                  <a:pt x="0" y="1159388"/>
                </a:cubicBezTo>
                <a:cubicBezTo>
                  <a:pt x="-52655" y="939702"/>
                  <a:pt x="34100" y="906744"/>
                  <a:pt x="0" y="714186"/>
                </a:cubicBezTo>
                <a:cubicBezTo>
                  <a:pt x="-34100" y="521628"/>
                  <a:pt x="23164" y="432222"/>
                  <a:pt x="0" y="231883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286205635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6494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bâtiment, gris, Symétrie, motif&#10;&#10;Description générée automatiquement">
            <a:extLst>
              <a:ext uri="{FF2B5EF4-FFF2-40B4-BE49-F238E27FC236}">
                <a16:creationId xmlns="" xmlns:a16="http://schemas.microsoft.com/office/drawing/2014/main" id="{C4E2E77D-E67B-5BE5-57DF-AE2129B7C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0" cy="6857999"/>
          </a:xfrm>
          <a:prstGeom prst="rect">
            <a:avLst/>
          </a:prstGeom>
        </p:spPr>
      </p:pic>
      <p:pic>
        <p:nvPicPr>
          <p:cNvPr id="7" name="Image 6" descr="Une image contenant conception&#10;&#10;Description générée automatiquement avec une confiance moyenne">
            <a:extLst>
              <a:ext uri="{FF2B5EF4-FFF2-40B4-BE49-F238E27FC236}">
                <a16:creationId xmlns="" xmlns:a16="http://schemas.microsoft.com/office/drawing/2014/main" id="{45544DC6-B932-B958-D35B-B764630EE0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6585">
            <a:off x="5990942" y="4306241"/>
            <a:ext cx="2748455" cy="2066838"/>
          </a:xfrm>
          <a:prstGeom prst="rect">
            <a:avLst/>
          </a:prstGeom>
        </p:spPr>
      </p:pic>
      <p:pic>
        <p:nvPicPr>
          <p:cNvPr id="14" name="Image 13" descr="Une image contenant art, Graphique, étoile, créativité&#10;&#10;Description générée automatiquement">
            <a:extLst>
              <a:ext uri="{FF2B5EF4-FFF2-40B4-BE49-F238E27FC236}">
                <a16:creationId xmlns="" xmlns:a16="http://schemas.microsoft.com/office/drawing/2014/main" id="{AD30E0E0-E55E-B7A1-F9A0-4E472F7B04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43" y="3108174"/>
            <a:ext cx="2420267" cy="2231486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="" xmlns:a16="http://schemas.microsoft.com/office/drawing/2014/main" id="{3B93877F-E59D-CF09-994D-D52BD39046C6}"/>
              </a:ext>
            </a:extLst>
          </p:cNvPr>
          <p:cNvSpPr/>
          <p:nvPr/>
        </p:nvSpPr>
        <p:spPr>
          <a:xfrm rot="1706093">
            <a:off x="1695538" y="2529000"/>
            <a:ext cx="1800000" cy="180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="" xmlns:a16="http://schemas.microsoft.com/office/drawing/2014/main" id="{F2B07721-254B-BF6B-15DC-96B76C47A824}"/>
              </a:ext>
            </a:extLst>
          </p:cNvPr>
          <p:cNvSpPr/>
          <p:nvPr/>
        </p:nvSpPr>
        <p:spPr>
          <a:xfrm rot="19839994">
            <a:off x="4670071" y="1084736"/>
            <a:ext cx="1800000" cy="180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BA2482A1-446C-E7E7-D8CA-8A7AA43398CB}"/>
              </a:ext>
            </a:extLst>
          </p:cNvPr>
          <p:cNvSpPr txBox="1"/>
          <p:nvPr/>
        </p:nvSpPr>
        <p:spPr>
          <a:xfrm>
            <a:off x="1375571" y="5125659"/>
            <a:ext cx="4015843" cy="101566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LABOBOUM</a:t>
            </a:r>
          </a:p>
        </p:txBody>
      </p:sp>
    </p:spTree>
    <p:extLst>
      <p:ext uri="{BB962C8B-B14F-4D97-AF65-F5344CB8AC3E}">
        <p14:creationId xmlns="" xmlns:p14="http://schemas.microsoft.com/office/powerpoint/2010/main" val="530794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lipart, dessin humoristique, illustration, conception&#10;&#10;Description générée automatiquement">
            <a:extLst>
              <a:ext uri="{FF2B5EF4-FFF2-40B4-BE49-F238E27FC236}">
                <a16:creationId xmlns="" xmlns:a16="http://schemas.microsoft.com/office/drawing/2014/main" id="{5CDDAD9C-E683-73CA-BCCA-ECFEC017E9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7923" y="1161107"/>
            <a:ext cx="712937" cy="7649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E1DDFEC0-91CD-2EB2-71C1-7D9E5850BB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206951" y="3268636"/>
            <a:ext cx="3998688" cy="2871632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="" xmlns:a16="http://schemas.microsoft.com/office/drawing/2014/main" id="{7C278483-67E1-B53E-51D9-DBBE093A53A1}"/>
              </a:ext>
            </a:extLst>
          </p:cNvPr>
          <p:cNvSpPr/>
          <p:nvPr/>
        </p:nvSpPr>
        <p:spPr>
          <a:xfrm rot="16200000">
            <a:off x="6784960" y="880569"/>
            <a:ext cx="2844000" cy="1391271"/>
          </a:xfrm>
          <a:custGeom>
            <a:avLst/>
            <a:gdLst>
              <a:gd name="connsiteX0" fmla="*/ 0 w 2844000"/>
              <a:gd name="connsiteY0" fmla="*/ 231883 h 1391271"/>
              <a:gd name="connsiteX1" fmla="*/ 231883 w 2844000"/>
              <a:gd name="connsiteY1" fmla="*/ 0 h 1391271"/>
              <a:gd name="connsiteX2" fmla="*/ 874546 w 2844000"/>
              <a:gd name="connsiteY2" fmla="*/ 0 h 1391271"/>
              <a:gd name="connsiteX3" fmla="*/ 1469605 w 2844000"/>
              <a:gd name="connsiteY3" fmla="*/ 0 h 1391271"/>
              <a:gd name="connsiteX4" fmla="*/ 2612117 w 2844000"/>
              <a:gd name="connsiteY4" fmla="*/ 0 h 1391271"/>
              <a:gd name="connsiteX5" fmla="*/ 2844000 w 2844000"/>
              <a:gd name="connsiteY5" fmla="*/ 231883 h 1391271"/>
              <a:gd name="connsiteX6" fmla="*/ 2844000 w 2844000"/>
              <a:gd name="connsiteY6" fmla="*/ 686360 h 1391271"/>
              <a:gd name="connsiteX7" fmla="*/ 2844000 w 2844000"/>
              <a:gd name="connsiteY7" fmla="*/ 1159388 h 1391271"/>
              <a:gd name="connsiteX8" fmla="*/ 2612117 w 2844000"/>
              <a:gd name="connsiteY8" fmla="*/ 1391271 h 1391271"/>
              <a:gd name="connsiteX9" fmla="*/ 1969454 w 2844000"/>
              <a:gd name="connsiteY9" fmla="*/ 1391271 h 1391271"/>
              <a:gd name="connsiteX10" fmla="*/ 1398198 w 2844000"/>
              <a:gd name="connsiteY10" fmla="*/ 1391271 h 1391271"/>
              <a:gd name="connsiteX11" fmla="*/ 850744 w 2844000"/>
              <a:gd name="connsiteY11" fmla="*/ 1391271 h 1391271"/>
              <a:gd name="connsiteX12" fmla="*/ 231883 w 2844000"/>
              <a:gd name="connsiteY12" fmla="*/ 1391271 h 1391271"/>
              <a:gd name="connsiteX13" fmla="*/ 0 w 2844000"/>
              <a:gd name="connsiteY13" fmla="*/ 1159388 h 1391271"/>
              <a:gd name="connsiteX14" fmla="*/ 0 w 2844000"/>
              <a:gd name="connsiteY14" fmla="*/ 677085 h 1391271"/>
              <a:gd name="connsiteX15" fmla="*/ 0 w 2844000"/>
              <a:gd name="connsiteY15" fmla="*/ 231883 h 139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44000" h="1391271" fill="none" extrusionOk="0">
                <a:moveTo>
                  <a:pt x="0" y="231883"/>
                </a:moveTo>
                <a:cubicBezTo>
                  <a:pt x="-15973" y="97605"/>
                  <a:pt x="100597" y="-25979"/>
                  <a:pt x="231883" y="0"/>
                </a:cubicBezTo>
                <a:cubicBezTo>
                  <a:pt x="436865" y="-4120"/>
                  <a:pt x="671374" y="47691"/>
                  <a:pt x="874546" y="0"/>
                </a:cubicBezTo>
                <a:cubicBezTo>
                  <a:pt x="1077718" y="-47691"/>
                  <a:pt x="1303898" y="66670"/>
                  <a:pt x="1469605" y="0"/>
                </a:cubicBezTo>
                <a:cubicBezTo>
                  <a:pt x="1635312" y="-66670"/>
                  <a:pt x="2120184" y="136227"/>
                  <a:pt x="2612117" y="0"/>
                </a:cubicBezTo>
                <a:cubicBezTo>
                  <a:pt x="2747894" y="7729"/>
                  <a:pt x="2853733" y="106576"/>
                  <a:pt x="2844000" y="231883"/>
                </a:cubicBezTo>
                <a:cubicBezTo>
                  <a:pt x="2844738" y="339843"/>
                  <a:pt x="2811011" y="591680"/>
                  <a:pt x="2844000" y="686360"/>
                </a:cubicBezTo>
                <a:cubicBezTo>
                  <a:pt x="2876989" y="781040"/>
                  <a:pt x="2828205" y="943039"/>
                  <a:pt x="2844000" y="1159388"/>
                </a:cubicBezTo>
                <a:cubicBezTo>
                  <a:pt x="2827239" y="1277257"/>
                  <a:pt x="2716625" y="1413424"/>
                  <a:pt x="2612117" y="1391271"/>
                </a:cubicBezTo>
                <a:cubicBezTo>
                  <a:pt x="2358711" y="1397001"/>
                  <a:pt x="2241888" y="1337094"/>
                  <a:pt x="1969454" y="1391271"/>
                </a:cubicBezTo>
                <a:cubicBezTo>
                  <a:pt x="1697020" y="1445448"/>
                  <a:pt x="1597907" y="1357866"/>
                  <a:pt x="1398198" y="1391271"/>
                </a:cubicBezTo>
                <a:cubicBezTo>
                  <a:pt x="1198489" y="1424676"/>
                  <a:pt x="1005151" y="1388257"/>
                  <a:pt x="850744" y="1391271"/>
                </a:cubicBezTo>
                <a:cubicBezTo>
                  <a:pt x="696337" y="1394285"/>
                  <a:pt x="421161" y="1360021"/>
                  <a:pt x="231883" y="1391271"/>
                </a:cubicBezTo>
                <a:cubicBezTo>
                  <a:pt x="120791" y="1424463"/>
                  <a:pt x="-4632" y="1308696"/>
                  <a:pt x="0" y="1159388"/>
                </a:cubicBezTo>
                <a:cubicBezTo>
                  <a:pt x="-9774" y="1014712"/>
                  <a:pt x="52823" y="903237"/>
                  <a:pt x="0" y="677085"/>
                </a:cubicBezTo>
                <a:cubicBezTo>
                  <a:pt x="-52823" y="450933"/>
                  <a:pt x="14621" y="379731"/>
                  <a:pt x="0" y="231883"/>
                </a:cubicBezTo>
                <a:close/>
              </a:path>
              <a:path w="2844000" h="1391271" stroke="0" extrusionOk="0">
                <a:moveTo>
                  <a:pt x="0" y="231883"/>
                </a:moveTo>
                <a:cubicBezTo>
                  <a:pt x="18818" y="117002"/>
                  <a:pt x="105425" y="34639"/>
                  <a:pt x="231883" y="0"/>
                </a:cubicBezTo>
                <a:cubicBezTo>
                  <a:pt x="459970" y="-13347"/>
                  <a:pt x="629043" y="509"/>
                  <a:pt x="874546" y="0"/>
                </a:cubicBezTo>
                <a:cubicBezTo>
                  <a:pt x="1120049" y="-509"/>
                  <a:pt x="1298449" y="47967"/>
                  <a:pt x="1445802" y="0"/>
                </a:cubicBezTo>
                <a:cubicBezTo>
                  <a:pt x="1593155" y="-47967"/>
                  <a:pt x="1787919" y="14555"/>
                  <a:pt x="2088466" y="0"/>
                </a:cubicBezTo>
                <a:cubicBezTo>
                  <a:pt x="2389013" y="-14555"/>
                  <a:pt x="2397074" y="34176"/>
                  <a:pt x="2612117" y="0"/>
                </a:cubicBezTo>
                <a:cubicBezTo>
                  <a:pt x="2755648" y="-26312"/>
                  <a:pt x="2832435" y="74136"/>
                  <a:pt x="2844000" y="231883"/>
                </a:cubicBezTo>
                <a:cubicBezTo>
                  <a:pt x="2863899" y="395836"/>
                  <a:pt x="2810752" y="492770"/>
                  <a:pt x="2844000" y="686360"/>
                </a:cubicBezTo>
                <a:cubicBezTo>
                  <a:pt x="2877248" y="879950"/>
                  <a:pt x="2817787" y="1059066"/>
                  <a:pt x="2844000" y="1159388"/>
                </a:cubicBezTo>
                <a:cubicBezTo>
                  <a:pt x="2855339" y="1272343"/>
                  <a:pt x="2739846" y="1360150"/>
                  <a:pt x="2612117" y="1391271"/>
                </a:cubicBezTo>
                <a:cubicBezTo>
                  <a:pt x="2366827" y="1443395"/>
                  <a:pt x="2269196" y="1333346"/>
                  <a:pt x="2017059" y="1391271"/>
                </a:cubicBezTo>
                <a:cubicBezTo>
                  <a:pt x="1764922" y="1449196"/>
                  <a:pt x="1731572" y="1342867"/>
                  <a:pt x="1469605" y="1391271"/>
                </a:cubicBezTo>
                <a:cubicBezTo>
                  <a:pt x="1207638" y="1439675"/>
                  <a:pt x="1135392" y="1337201"/>
                  <a:pt x="922151" y="1391271"/>
                </a:cubicBezTo>
                <a:cubicBezTo>
                  <a:pt x="708910" y="1445341"/>
                  <a:pt x="487969" y="1311982"/>
                  <a:pt x="231883" y="1391271"/>
                </a:cubicBezTo>
                <a:cubicBezTo>
                  <a:pt x="101838" y="1386956"/>
                  <a:pt x="-11967" y="1256636"/>
                  <a:pt x="0" y="1159388"/>
                </a:cubicBezTo>
                <a:cubicBezTo>
                  <a:pt x="-52655" y="939702"/>
                  <a:pt x="34100" y="906744"/>
                  <a:pt x="0" y="714186"/>
                </a:cubicBezTo>
                <a:cubicBezTo>
                  <a:pt x="-34100" y="521628"/>
                  <a:pt x="23164" y="432222"/>
                  <a:pt x="0" y="231883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286205635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="" xmlns:a16="http://schemas.microsoft.com/office/drawing/2014/main" id="{8B433350-4E0B-0570-3F62-936F350ED155}"/>
              </a:ext>
            </a:extLst>
          </p:cNvPr>
          <p:cNvGrpSpPr/>
          <p:nvPr/>
        </p:nvGrpSpPr>
        <p:grpSpPr>
          <a:xfrm rot="16200000">
            <a:off x="-1158461" y="1127539"/>
            <a:ext cx="6888922" cy="4572000"/>
            <a:chOff x="-1" y="1"/>
            <a:chExt cx="9144000" cy="6857999"/>
          </a:xfrm>
        </p:grpSpPr>
        <p:pic>
          <p:nvPicPr>
            <p:cNvPr id="3" name="Image 2" descr="Une image contenant bâtiment, gris, Symétrie, motif&#10;&#10;Description générée automatiquement">
              <a:extLst>
                <a:ext uri="{FF2B5EF4-FFF2-40B4-BE49-F238E27FC236}">
                  <a16:creationId xmlns="" xmlns:a16="http://schemas.microsoft.com/office/drawing/2014/main" id="{F884FAD9-08C5-04A9-2984-04EA264AA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9144000" cy="6857999"/>
            </a:xfrm>
            <a:prstGeom prst="rect">
              <a:avLst/>
            </a:prstGeom>
          </p:spPr>
        </p:pic>
        <p:pic>
          <p:nvPicPr>
            <p:cNvPr id="8" name="Image 7" descr="Une image contenant conception&#10;&#10;Description générée automatiquement avec une confiance moyenne">
              <a:extLst>
                <a:ext uri="{FF2B5EF4-FFF2-40B4-BE49-F238E27FC236}">
                  <a16:creationId xmlns="" xmlns:a16="http://schemas.microsoft.com/office/drawing/2014/main" id="{F7BB36D7-887F-50F7-EC8A-0DA7C7F0B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46585">
              <a:off x="6320031" y="4254338"/>
              <a:ext cx="2412958" cy="2066838"/>
            </a:xfrm>
            <a:prstGeom prst="rect">
              <a:avLst/>
            </a:prstGeom>
          </p:spPr>
        </p:pic>
        <p:pic>
          <p:nvPicPr>
            <p:cNvPr id="9" name="Image 8" descr="Une image contenant art, Graphique, étoile, créativité&#10;&#10;Description générée automatiquement">
              <a:extLst>
                <a:ext uri="{FF2B5EF4-FFF2-40B4-BE49-F238E27FC236}">
                  <a16:creationId xmlns="" xmlns:a16="http://schemas.microsoft.com/office/drawing/2014/main" id="{5887D1FC-25B8-BA12-1A83-3F775EB21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756" y="3108175"/>
              <a:ext cx="2140753" cy="2231487"/>
            </a:xfrm>
            <a:prstGeom prst="rect">
              <a:avLst/>
            </a:prstGeom>
          </p:spPr>
        </p:pic>
        <p:sp>
          <p:nvSpPr>
            <p:cNvPr id="10" name="Rectangle : coins arrondis 9">
              <a:extLst>
                <a:ext uri="{FF2B5EF4-FFF2-40B4-BE49-F238E27FC236}">
                  <a16:creationId xmlns="" xmlns:a16="http://schemas.microsoft.com/office/drawing/2014/main" id="{D1A23CBF-1883-BB1C-0FDF-27D521833328}"/>
                </a:ext>
              </a:extLst>
            </p:cNvPr>
            <p:cNvSpPr/>
            <p:nvPr/>
          </p:nvSpPr>
          <p:spPr>
            <a:xfrm rot="1706093">
              <a:off x="1674661" y="2183018"/>
              <a:ext cx="1672459" cy="18900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="" xmlns:a16="http://schemas.microsoft.com/office/drawing/2014/main" id="{9808D4EA-988E-A642-E41A-738173C6905F}"/>
                </a:ext>
              </a:extLst>
            </p:cNvPr>
            <p:cNvSpPr/>
            <p:nvPr/>
          </p:nvSpPr>
          <p:spPr>
            <a:xfrm rot="19839994">
              <a:off x="4697756" y="1114268"/>
              <a:ext cx="1672459" cy="18900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="" xmlns:a16="http://schemas.microsoft.com/office/drawing/2014/main" id="{D1AD8B2A-4526-E9F8-A04D-D8AFF30D5909}"/>
                </a:ext>
              </a:extLst>
            </p:cNvPr>
            <p:cNvSpPr txBox="1"/>
            <p:nvPr/>
          </p:nvSpPr>
          <p:spPr>
            <a:xfrm>
              <a:off x="1224879" y="4770252"/>
              <a:ext cx="4309107" cy="1246495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uhaus 93" panose="04030905020B02020C02" pitchFamily="82" charset="0"/>
                </a:rPr>
                <a:t>LABOBOUM</a:t>
              </a:r>
              <a:endParaRPr lang="fr-FR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9939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E663B075-1E95-BC35-2E53-3F53ACE861CF}"/>
              </a:ext>
            </a:extLst>
          </p:cNvPr>
          <p:cNvSpPr txBox="1"/>
          <p:nvPr/>
        </p:nvSpPr>
        <p:spPr>
          <a:xfrm>
            <a:off x="81642" y="200215"/>
            <a:ext cx="8980715" cy="6484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fr-FR" dirty="0">
                <a:latin typeface="Comic Sans MS" panose="030F0702030302020204" pitchFamily="66" charset="0"/>
              </a:rPr>
              <a:t>JEU coopératif : tout le monde gagne ou tout le monde perd.</a:t>
            </a:r>
          </a:p>
          <a:p>
            <a:pPr>
              <a:lnSpc>
                <a:spcPct val="125000"/>
              </a:lnSpc>
            </a:pPr>
            <a:endParaRPr lang="fr-FR" sz="700" dirty="0"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</a:pPr>
            <a:r>
              <a:rPr lang="fr-FR" sz="2400" dirty="0">
                <a:solidFill>
                  <a:srgbClr val="002060"/>
                </a:solidFill>
                <a:latin typeface="Bauhaus 93" panose="04030905020B02020C02" pitchFamily="82" charset="0"/>
              </a:rPr>
              <a:t>BUT du jeu : </a:t>
            </a:r>
          </a:p>
          <a:p>
            <a:pPr algn="ctr">
              <a:lnSpc>
                <a:spcPct val="125000"/>
              </a:lnSpc>
            </a:pPr>
            <a:r>
              <a:rPr lang="fr-FR" dirty="0">
                <a:latin typeface="Comic Sans MS" panose="030F0702030302020204" pitchFamily="66" charset="0"/>
              </a:rPr>
              <a:t>Rassembler le maximum de réponses JUSTES avant que le LABO n’explose ! </a:t>
            </a:r>
          </a:p>
          <a:p>
            <a:pPr>
              <a:lnSpc>
                <a:spcPct val="125000"/>
              </a:lnSpc>
            </a:pPr>
            <a:endParaRPr lang="fr-FR" sz="1200" dirty="0"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</a:pPr>
            <a:r>
              <a:rPr lang="fr-FR" sz="2400" dirty="0">
                <a:solidFill>
                  <a:srgbClr val="002060"/>
                </a:solidFill>
                <a:latin typeface="Bauhaus 93" panose="04030905020B02020C02" pitchFamily="82" charset="0"/>
              </a:rPr>
              <a:t>DEROULEMENT du jeu : </a:t>
            </a:r>
          </a:p>
          <a:p>
            <a:pPr>
              <a:lnSpc>
                <a:spcPct val="125000"/>
              </a:lnSpc>
            </a:pPr>
            <a:endParaRPr lang="fr-FR" sz="800" dirty="0">
              <a:latin typeface="Comic Sans MS" panose="030F0702030302020204" pitchFamily="66" charset="0"/>
            </a:endParaRPr>
          </a:p>
          <a:p>
            <a:pPr>
              <a:lnSpc>
                <a:spcPct val="125000"/>
              </a:lnSpc>
            </a:pPr>
            <a:r>
              <a:rPr lang="fr-FR" dirty="0">
                <a:highlight>
                  <a:srgbClr val="FFFF00"/>
                </a:highlight>
                <a:latin typeface="Comic Sans MS" panose="030F0702030302020204" pitchFamily="66" charset="0"/>
              </a:rPr>
              <a:t>1/ </a:t>
            </a:r>
            <a:r>
              <a:rPr lang="fr-FR" dirty="0">
                <a:latin typeface="Comic Sans MS" panose="030F0702030302020204" pitchFamily="66" charset="0"/>
              </a:rPr>
              <a:t>Placer le plateau au centre. Rassembler les cartes </a:t>
            </a:r>
            <a:r>
              <a:rPr lang="fr-FR" dirty="0">
                <a:solidFill>
                  <a:schemeClr val="bg1"/>
                </a:solidFill>
                <a:latin typeface="Comic Sans MS" panose="030F0702030302020204" pitchFamily="66" charset="0"/>
              </a:rPr>
              <a:t>« BOOM » </a:t>
            </a:r>
            <a:r>
              <a:rPr lang="fr-FR" dirty="0">
                <a:latin typeface="Comic Sans MS" panose="030F0702030302020204" pitchFamily="66" charset="0"/>
              </a:rPr>
              <a:t>à côté du plateau.</a:t>
            </a:r>
          </a:p>
          <a:p>
            <a:pPr>
              <a:lnSpc>
                <a:spcPct val="125000"/>
              </a:lnSpc>
            </a:pPr>
            <a:endParaRPr lang="fr-FR" sz="11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highlight>
                  <a:srgbClr val="FFFF00"/>
                </a:highlight>
                <a:latin typeface="Comic Sans MS" panose="030F0702030302020204" pitchFamily="66" charset="0"/>
              </a:rPr>
              <a:t>2/ </a:t>
            </a:r>
            <a:r>
              <a:rPr lang="fr-FR" dirty="0">
                <a:latin typeface="Comic Sans MS" panose="030F0702030302020204" pitchFamily="66" charset="0"/>
              </a:rPr>
              <a:t>Chaque joueur tire une carte QUESTION et la pose à la personne à sa droite.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Comic Sans MS" panose="030F0702030302020204" pitchFamily="66" charset="0"/>
              </a:rPr>
              <a:t>	Si la réponse est JUSTE, la carte QUESTION est conservée dans la pile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Comic Sans MS" panose="030F0702030302020204" pitchFamily="66" charset="0"/>
              </a:rPr>
              <a:t>	Si la réponse est FAUSSE, une carte </a:t>
            </a:r>
            <a:r>
              <a:rPr lang="fr-FR" dirty="0">
                <a:solidFill>
                  <a:schemeClr val="bg1"/>
                </a:solidFill>
                <a:latin typeface="Comic Sans MS" panose="030F0702030302020204" pitchFamily="66" charset="0"/>
              </a:rPr>
              <a:t>« BOOM » </a:t>
            </a:r>
            <a:r>
              <a:rPr lang="fr-FR" dirty="0">
                <a:latin typeface="Comic Sans MS" panose="030F0702030302020204" pitchFamily="66" charset="0"/>
              </a:rPr>
              <a:t>est posée sur le plateau.</a:t>
            </a:r>
          </a:p>
          <a:p>
            <a:pPr>
              <a:lnSpc>
                <a:spcPct val="125000"/>
              </a:lnSpc>
            </a:pPr>
            <a:endParaRPr lang="fr-FR" sz="1100" dirty="0">
              <a:latin typeface="Comic Sans MS" panose="030F0702030302020204" pitchFamily="66" charset="0"/>
            </a:endParaRPr>
          </a:p>
          <a:p>
            <a:pPr>
              <a:lnSpc>
                <a:spcPct val="125000"/>
              </a:lnSpc>
            </a:pPr>
            <a:r>
              <a:rPr lang="fr-FR" dirty="0">
                <a:highlight>
                  <a:srgbClr val="FFFF00"/>
                </a:highlight>
                <a:latin typeface="Comic Sans MS" panose="030F0702030302020204" pitchFamily="66" charset="0"/>
              </a:rPr>
              <a:t>3/ </a:t>
            </a:r>
            <a:r>
              <a:rPr lang="fr-FR" dirty="0">
                <a:latin typeface="Comic Sans MS" panose="030F0702030302020204" pitchFamily="66" charset="0"/>
              </a:rPr>
              <a:t>Le jeu se poursuit ainsi dans le sens des aiguilles d’une montre. </a:t>
            </a:r>
          </a:p>
          <a:p>
            <a:pPr>
              <a:lnSpc>
                <a:spcPct val="125000"/>
              </a:lnSpc>
            </a:pPr>
            <a:endParaRPr lang="fr-FR" sz="1100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fr-FR" sz="2400" dirty="0">
                <a:solidFill>
                  <a:srgbClr val="002060"/>
                </a:solidFill>
                <a:latin typeface="Bauhaus 93" panose="04030905020B02020C02" pitchFamily="82" charset="0"/>
              </a:rPr>
              <a:t>FIN du jeu : </a:t>
            </a:r>
          </a:p>
          <a:p>
            <a:pPr algn="ctr">
              <a:lnSpc>
                <a:spcPct val="150000"/>
              </a:lnSpc>
            </a:pPr>
            <a:endParaRPr lang="fr-FR" sz="1200" dirty="0">
              <a:solidFill>
                <a:srgbClr val="002060"/>
              </a:solidFill>
              <a:latin typeface="Bauhaus 93" panose="04030905020B02020C02" pitchFamily="82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Comic Sans MS" panose="030F0702030302020204" pitchFamily="66" charset="0"/>
              </a:rPr>
              <a:t>Le jeu s’arrête quand toutes les cases </a:t>
            </a:r>
            <a:r>
              <a:rPr lang="fr-FR" dirty="0">
                <a:solidFill>
                  <a:schemeClr val="bg1"/>
                </a:solidFill>
                <a:latin typeface="Comic Sans MS" panose="030F0702030302020204" pitchFamily="66" charset="0"/>
              </a:rPr>
              <a:t>« BOOM »</a:t>
            </a:r>
            <a:r>
              <a:rPr lang="fr-FR" dirty="0">
                <a:latin typeface="Comic Sans MS" panose="030F0702030302020204" pitchFamily="66" charset="0"/>
              </a:rPr>
              <a:t> du plateau ont été complétées. On compte alors le nombre de cartes QUESTION de la pile</a:t>
            </a:r>
          </a:p>
        </p:txBody>
      </p:sp>
      <p:pic>
        <p:nvPicPr>
          <p:cNvPr id="4" name="Image 3" descr="Une image contenant clipart, dessin humoristique, illustration, conception&#10;&#10;Description générée automatiquement">
            <a:extLst>
              <a:ext uri="{FF2B5EF4-FFF2-40B4-BE49-F238E27FC236}">
                <a16:creationId xmlns="" xmlns:a16="http://schemas.microsoft.com/office/drawing/2014/main" id="{2A6578BC-A916-14D2-E1DE-5E47D73EEC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856" y="3330652"/>
            <a:ext cx="373372" cy="400614"/>
          </a:xfrm>
          <a:prstGeom prst="rect">
            <a:avLst/>
          </a:prstGeom>
        </p:spPr>
      </p:pic>
      <p:pic>
        <p:nvPicPr>
          <p:cNvPr id="5" name="Image 4" descr="Une image contenant clipart, dessin humoristique, illustration, conception&#10;&#10;Description générée automatiquement">
            <a:extLst>
              <a:ext uri="{FF2B5EF4-FFF2-40B4-BE49-F238E27FC236}">
                <a16:creationId xmlns="" xmlns:a16="http://schemas.microsoft.com/office/drawing/2014/main" id="{19182904-49D2-1188-CFED-FB75A55AB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10" y="6166724"/>
            <a:ext cx="351603" cy="37725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D88E15DE-CC56-A4AD-8721-666682DE4E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7797" r="6784" b="15307"/>
          <a:stretch/>
        </p:blipFill>
        <p:spPr>
          <a:xfrm>
            <a:off x="5842441" y="2132466"/>
            <a:ext cx="1026371" cy="7365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54D2FD8C-C2F6-260F-F3AA-CFD29FD135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7797" r="6784" b="15307"/>
          <a:stretch/>
        </p:blipFill>
        <p:spPr>
          <a:xfrm>
            <a:off x="4666343" y="3644182"/>
            <a:ext cx="1026371" cy="7365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650D9580-9A19-464B-7C3E-0CFAD7E77F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7797" r="6784" b="15307"/>
          <a:stretch/>
        </p:blipFill>
        <p:spPr>
          <a:xfrm>
            <a:off x="4307630" y="5517233"/>
            <a:ext cx="1026371" cy="736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28589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500</TotalTime>
  <Words>956</Words>
  <Application>Microsoft Office PowerPoint</Application>
  <PresentationFormat>Affichage à l'écran (4:3)</PresentationFormat>
  <Paragraphs>160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</dc:creator>
  <cp:lastModifiedBy>Dom</cp:lastModifiedBy>
  <cp:revision>22</cp:revision>
  <cp:lastPrinted>2023-09-07T13:12:18Z</cp:lastPrinted>
  <dcterms:created xsi:type="dcterms:W3CDTF">2023-08-29T16:31:30Z</dcterms:created>
  <dcterms:modified xsi:type="dcterms:W3CDTF">2024-05-10T20:38:52Z</dcterms:modified>
</cp:coreProperties>
</file>