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332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02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71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025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5538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679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212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344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5883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366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123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437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026509" y="906162"/>
            <a:ext cx="84108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 smtClean="0">
                <a:solidFill>
                  <a:srgbClr val="002060"/>
                </a:solidFill>
              </a:rPr>
              <a:t>Séquence 9 </a:t>
            </a:r>
            <a:r>
              <a:rPr lang="fr-FR" sz="3000" b="1" u="sng" dirty="0">
                <a:solidFill>
                  <a:srgbClr val="002060"/>
                </a:solidFill>
              </a:rPr>
              <a:t>– </a:t>
            </a:r>
            <a:r>
              <a:rPr lang="fr-FR" sz="3000" b="1" u="sng" dirty="0">
                <a:solidFill>
                  <a:srgbClr val="002060"/>
                </a:solidFill>
              </a:rPr>
              <a:t>Tle STL – Chimie et Développement Durable</a:t>
            </a:r>
            <a:endParaRPr lang="fr-FR" sz="3000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90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 : coins arrondis 9">
            <a:extLst/>
          </p:cNvPr>
          <p:cNvSpPr/>
          <p:nvPr/>
        </p:nvSpPr>
        <p:spPr>
          <a:xfrm>
            <a:off x="1639888" y="1487489"/>
            <a:ext cx="2844800" cy="118903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 : coins arrondis 10">
            <a:extLst/>
          </p:cNvPr>
          <p:cNvSpPr/>
          <p:nvPr/>
        </p:nvSpPr>
        <p:spPr>
          <a:xfrm>
            <a:off x="1639888" y="2851150"/>
            <a:ext cx="2844800" cy="11874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Rectangle : coins arrondis 15">
            <a:extLst/>
          </p:cNvPr>
          <p:cNvSpPr/>
          <p:nvPr/>
        </p:nvSpPr>
        <p:spPr>
          <a:xfrm>
            <a:off x="7693025" y="1487489"/>
            <a:ext cx="2844800" cy="118903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Rectangle : coins arrondis 16">
            <a:extLst/>
          </p:cNvPr>
          <p:cNvSpPr/>
          <p:nvPr/>
        </p:nvSpPr>
        <p:spPr>
          <a:xfrm>
            <a:off x="4673600" y="2851150"/>
            <a:ext cx="2844800" cy="11874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Rectangle : coins arrondis 17">
            <a:extLst/>
          </p:cNvPr>
          <p:cNvSpPr/>
          <p:nvPr/>
        </p:nvSpPr>
        <p:spPr>
          <a:xfrm>
            <a:off x="7693025" y="2854325"/>
            <a:ext cx="2844800" cy="118903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2" name="Rectangle : coins arrondis 11">
            <a:extLst/>
          </p:cNvPr>
          <p:cNvSpPr/>
          <p:nvPr/>
        </p:nvSpPr>
        <p:spPr bwMode="auto">
          <a:xfrm>
            <a:off x="1639888" y="4197350"/>
            <a:ext cx="2844800" cy="11874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5" name="Rectangle : coins arrondis 14">
            <a:extLst/>
          </p:cNvPr>
          <p:cNvSpPr/>
          <p:nvPr/>
        </p:nvSpPr>
        <p:spPr bwMode="auto">
          <a:xfrm>
            <a:off x="4673600" y="1487489"/>
            <a:ext cx="2844800" cy="118903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7" name="Rectangle : coins arrondis 11">
            <a:extLst/>
          </p:cNvPr>
          <p:cNvSpPr/>
          <p:nvPr/>
        </p:nvSpPr>
        <p:spPr bwMode="auto">
          <a:xfrm>
            <a:off x="4692651" y="4210050"/>
            <a:ext cx="2843213" cy="11874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1" name="Rectangle : coins arrondis 11">
            <a:extLst/>
          </p:cNvPr>
          <p:cNvSpPr/>
          <p:nvPr/>
        </p:nvSpPr>
        <p:spPr>
          <a:xfrm>
            <a:off x="7686675" y="4221164"/>
            <a:ext cx="2844800" cy="118903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7" name="Rectangle : coins arrondis 14">
            <a:extLst/>
          </p:cNvPr>
          <p:cNvSpPr/>
          <p:nvPr/>
        </p:nvSpPr>
        <p:spPr bwMode="auto">
          <a:xfrm>
            <a:off x="4697413" y="5489575"/>
            <a:ext cx="2843212" cy="11874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3" name="Rectangle : coins arrondis 11">
            <a:extLst/>
          </p:cNvPr>
          <p:cNvSpPr/>
          <p:nvPr/>
        </p:nvSpPr>
        <p:spPr>
          <a:xfrm>
            <a:off x="7707313" y="5519738"/>
            <a:ext cx="2843212" cy="118745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5" name="Rectangle : coins arrondis 14">
            <a:extLst/>
          </p:cNvPr>
          <p:cNvSpPr/>
          <p:nvPr/>
        </p:nvSpPr>
        <p:spPr bwMode="auto">
          <a:xfrm>
            <a:off x="1666875" y="5499100"/>
            <a:ext cx="2844800" cy="1189038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4115" name="Rectangle 42"/>
          <p:cNvSpPr>
            <a:spLocks noChangeArrowheads="1"/>
          </p:cNvSpPr>
          <p:nvPr/>
        </p:nvSpPr>
        <p:spPr bwMode="auto">
          <a:xfrm>
            <a:off x="1701800" y="1622425"/>
            <a:ext cx="4572000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200">
                <a:latin typeface="Arial" panose="020B0604020202020204" pitchFamily="34" charset="0"/>
              </a:rPr>
              <a:t>CH</a:t>
            </a:r>
            <a:r>
              <a:rPr lang="fr-FR" altLang="fr-FR" sz="1200" baseline="-25000">
                <a:latin typeface="Arial" panose="020B0604020202020204" pitchFamily="34" charset="0"/>
              </a:rPr>
              <a:t>3</a:t>
            </a:r>
            <a:r>
              <a:rPr lang="fr-FR" altLang="fr-FR" sz="1200">
                <a:latin typeface="Arial" panose="020B0604020202020204" pitchFamily="34" charset="0"/>
              </a:rPr>
              <a:t>-CHBr -CH</a:t>
            </a:r>
            <a:r>
              <a:rPr lang="fr-FR" altLang="fr-FR" sz="1200" baseline="-25000">
                <a:latin typeface="Arial" panose="020B0604020202020204" pitchFamily="34" charset="0"/>
              </a:rPr>
              <a:t>3</a:t>
            </a:r>
            <a:r>
              <a:rPr lang="fr-FR" altLang="fr-FR" sz="1200">
                <a:latin typeface="Arial" panose="020B0604020202020204" pitchFamily="34" charset="0"/>
              </a:rPr>
              <a:t> →CH</a:t>
            </a:r>
            <a:r>
              <a:rPr lang="fr-FR" altLang="fr-FR" sz="1200" baseline="-25000">
                <a:latin typeface="Arial" panose="020B0604020202020204" pitchFamily="34" charset="0"/>
              </a:rPr>
              <a:t>3</a:t>
            </a:r>
            <a:r>
              <a:rPr lang="fr-FR" altLang="fr-FR" sz="1200">
                <a:latin typeface="Arial" panose="020B0604020202020204" pitchFamily="34" charset="0"/>
              </a:rPr>
              <a:t>-CH=CH</a:t>
            </a:r>
            <a:r>
              <a:rPr lang="fr-FR" altLang="fr-FR" sz="1200" baseline="-25000">
                <a:latin typeface="Arial" panose="020B0604020202020204" pitchFamily="34" charset="0"/>
              </a:rPr>
              <a:t>2</a:t>
            </a:r>
            <a:r>
              <a:rPr lang="fr-FR" altLang="fr-FR" sz="1200">
                <a:latin typeface="Arial" panose="020B0604020202020204" pitchFamily="34" charset="0"/>
              </a:rPr>
              <a:t> + HBr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200">
              <a:latin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300">
                <a:latin typeface="Arial" panose="020B0604020202020204" pitchFamily="34" charset="0"/>
              </a:rPr>
              <a:t>De quel type de réaction s’agit-il?</a:t>
            </a:r>
            <a:r>
              <a:rPr lang="fr-FR" altLang="fr-FR" sz="1500">
                <a:latin typeface="Arial" panose="020B0604020202020204" pitchFamily="34" charset="0"/>
              </a:rPr>
              <a:t>     </a:t>
            </a:r>
          </a:p>
        </p:txBody>
      </p:sp>
      <p:sp>
        <p:nvSpPr>
          <p:cNvPr id="4116" name="Rectangle 43"/>
          <p:cNvSpPr>
            <a:spLocks noChangeArrowheads="1"/>
          </p:cNvSpPr>
          <p:nvPr/>
        </p:nvSpPr>
        <p:spPr bwMode="auto">
          <a:xfrm>
            <a:off x="1701800" y="3032125"/>
            <a:ext cx="4572000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200">
                <a:latin typeface="Arial" panose="020B0604020202020204" pitchFamily="34" charset="0"/>
              </a:rPr>
              <a:t>CH</a:t>
            </a:r>
            <a:r>
              <a:rPr lang="fr-FR" altLang="fr-FR" sz="1200" baseline="-25000">
                <a:latin typeface="Arial" panose="020B0604020202020204" pitchFamily="34" charset="0"/>
              </a:rPr>
              <a:t>3</a:t>
            </a:r>
            <a:r>
              <a:rPr lang="fr-FR" altLang="fr-FR" sz="1200">
                <a:latin typeface="Arial" panose="020B0604020202020204" pitchFamily="34" charset="0"/>
              </a:rPr>
              <a:t>-CH=CH</a:t>
            </a:r>
            <a:r>
              <a:rPr lang="fr-FR" altLang="fr-FR" sz="1200" baseline="-25000">
                <a:latin typeface="Arial" panose="020B0604020202020204" pitchFamily="34" charset="0"/>
              </a:rPr>
              <a:t>2</a:t>
            </a:r>
            <a:r>
              <a:rPr lang="fr-FR" altLang="fr-FR" sz="1200">
                <a:latin typeface="Arial" panose="020B0604020202020204" pitchFamily="34" charset="0"/>
              </a:rPr>
              <a:t>  + H</a:t>
            </a:r>
            <a:r>
              <a:rPr lang="fr-FR" altLang="fr-FR" sz="1200" baseline="-25000">
                <a:latin typeface="Arial" panose="020B0604020202020204" pitchFamily="34" charset="0"/>
              </a:rPr>
              <a:t>2</a:t>
            </a:r>
            <a:r>
              <a:rPr lang="fr-FR" altLang="fr-FR" sz="1200">
                <a:latin typeface="Arial" panose="020B0604020202020204" pitchFamily="34" charset="0"/>
              </a:rPr>
              <a:t>  → CH</a:t>
            </a:r>
            <a:r>
              <a:rPr lang="fr-FR" altLang="fr-FR" sz="1200" baseline="-25000">
                <a:latin typeface="Arial" panose="020B0604020202020204" pitchFamily="34" charset="0"/>
              </a:rPr>
              <a:t>3</a:t>
            </a:r>
            <a:r>
              <a:rPr lang="fr-FR" altLang="fr-FR" sz="1200">
                <a:latin typeface="Arial" panose="020B0604020202020204" pitchFamily="34" charset="0"/>
              </a:rPr>
              <a:t>- CH</a:t>
            </a:r>
            <a:r>
              <a:rPr lang="fr-FR" altLang="fr-FR" sz="1200" baseline="-25000">
                <a:latin typeface="Arial" panose="020B0604020202020204" pitchFamily="34" charset="0"/>
              </a:rPr>
              <a:t>2</a:t>
            </a:r>
            <a:r>
              <a:rPr lang="fr-FR" altLang="fr-FR" sz="1200">
                <a:latin typeface="Arial" panose="020B0604020202020204" pitchFamily="34" charset="0"/>
              </a:rPr>
              <a:t>-CH</a:t>
            </a:r>
            <a:r>
              <a:rPr lang="fr-FR" altLang="fr-FR" sz="1200" baseline="-25000">
                <a:latin typeface="Arial" panose="020B0604020202020204" pitchFamily="34" charset="0"/>
              </a:rPr>
              <a:t>3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200" baseline="-25000">
              <a:latin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400">
                <a:latin typeface="Arial" panose="020B0604020202020204" pitchFamily="34" charset="0"/>
              </a:rPr>
              <a:t>De quel type de réaction s’agit-il?     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200" baseline="-25000">
                <a:latin typeface="Arial" panose="020B0604020202020204" pitchFamily="34" charset="0"/>
              </a:rPr>
              <a:t> </a:t>
            </a:r>
            <a:endParaRPr lang="fr-FR" altLang="fr-FR" sz="1200">
              <a:latin typeface="Arial" panose="020B0604020202020204" pitchFamily="34" charset="0"/>
            </a:endParaRPr>
          </a:p>
        </p:txBody>
      </p:sp>
      <p:sp>
        <p:nvSpPr>
          <p:cNvPr id="4117" name="AutoShape 42" descr="Estérification — Wikipédia"/>
          <p:cNvSpPr>
            <a:spLocks noChangeAspect="1" noChangeArrowheads="1"/>
          </p:cNvSpPr>
          <p:nvPr/>
        </p:nvSpPr>
        <p:spPr bwMode="auto">
          <a:xfrm>
            <a:off x="16684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fr-FR" altLang="fr-FR" sz="1800">
              <a:latin typeface="Arial" panose="020B0604020202020204" pitchFamily="34" charset="0"/>
            </a:endParaRPr>
          </a:p>
        </p:txBody>
      </p:sp>
      <p:pic>
        <p:nvPicPr>
          <p:cNvPr id="4118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71" r="11758" b="21744"/>
          <a:stretch>
            <a:fillRect/>
          </a:stretch>
        </p:blipFill>
        <p:spPr bwMode="auto">
          <a:xfrm>
            <a:off x="4729163" y="2878139"/>
            <a:ext cx="277495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9" name="Rectangle 46"/>
          <p:cNvSpPr>
            <a:spLocks noChangeArrowheads="1"/>
          </p:cNvSpPr>
          <p:nvPr/>
        </p:nvSpPr>
        <p:spPr bwMode="auto">
          <a:xfrm>
            <a:off x="4738688" y="3389313"/>
            <a:ext cx="28130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Dans ce mécanisme, parmi les réactifs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 quel est le site nucléophile? Electrophile?</a:t>
            </a:r>
          </a:p>
        </p:txBody>
      </p:sp>
      <p:pic>
        <p:nvPicPr>
          <p:cNvPr id="4120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71" r="11758" b="21744"/>
          <a:stretch>
            <a:fillRect/>
          </a:stretch>
        </p:blipFill>
        <p:spPr bwMode="auto">
          <a:xfrm>
            <a:off x="7724775" y="2895601"/>
            <a:ext cx="2776538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21" name="Rectangle 48"/>
          <p:cNvSpPr>
            <a:spLocks noChangeArrowheads="1"/>
          </p:cNvSpPr>
          <p:nvPr/>
        </p:nvSpPr>
        <p:spPr bwMode="auto">
          <a:xfrm>
            <a:off x="7718425" y="3322639"/>
            <a:ext cx="220345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Que représente la flèche rouge?</a:t>
            </a:r>
          </a:p>
        </p:txBody>
      </p:sp>
      <p:sp>
        <p:nvSpPr>
          <p:cNvPr id="4122" name="ZoneTexte 55"/>
          <p:cNvSpPr txBox="1">
            <a:spLocks noChangeArrowheads="1"/>
          </p:cNvSpPr>
          <p:nvPr/>
        </p:nvSpPr>
        <p:spPr bwMode="auto">
          <a:xfrm>
            <a:off x="1917700" y="2295526"/>
            <a:ext cx="23558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4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Elimination</a:t>
            </a:r>
            <a:endParaRPr lang="fr-FR" altLang="fr-FR" sz="1400">
              <a:solidFill>
                <a:srgbClr val="FF0000"/>
              </a:solidFill>
            </a:endParaRPr>
          </a:p>
        </p:txBody>
      </p:sp>
      <p:sp>
        <p:nvSpPr>
          <p:cNvPr id="4123" name="ZoneTexte 55"/>
          <p:cNvSpPr txBox="1">
            <a:spLocks noChangeArrowheads="1"/>
          </p:cNvSpPr>
          <p:nvPr/>
        </p:nvSpPr>
        <p:spPr bwMode="auto">
          <a:xfrm>
            <a:off x="2320925" y="3613151"/>
            <a:ext cx="23574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4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Addition</a:t>
            </a:r>
            <a:endParaRPr lang="fr-FR" altLang="fr-FR" sz="1400">
              <a:solidFill>
                <a:srgbClr val="FF0000"/>
              </a:solidFill>
            </a:endParaRPr>
          </a:p>
        </p:txBody>
      </p:sp>
      <p:sp>
        <p:nvSpPr>
          <p:cNvPr id="4124" name="ZoneTexte 55"/>
          <p:cNvSpPr txBox="1">
            <a:spLocks noChangeArrowheads="1"/>
          </p:cNvSpPr>
          <p:nvPr/>
        </p:nvSpPr>
        <p:spPr bwMode="auto">
          <a:xfrm>
            <a:off x="4830763" y="3775075"/>
            <a:ext cx="32194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3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fr-FR" altLang="fr-FR" sz="1300" baseline="300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+</a:t>
            </a:r>
            <a:r>
              <a:rPr lang="fr-FR" altLang="fr-FR" sz="13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 électrophile / O nucléophile</a:t>
            </a:r>
            <a:endParaRPr lang="fr-FR" altLang="fr-FR" sz="1300">
              <a:solidFill>
                <a:srgbClr val="FF0000"/>
              </a:solidFill>
            </a:endParaRPr>
          </a:p>
        </p:txBody>
      </p:sp>
      <p:sp>
        <p:nvSpPr>
          <p:cNvPr id="4125" name="Rectangle 52"/>
          <p:cNvSpPr>
            <a:spLocks noChangeArrowheads="1"/>
          </p:cNvSpPr>
          <p:nvPr/>
        </p:nvSpPr>
        <p:spPr bwMode="auto">
          <a:xfrm>
            <a:off x="7685089" y="3479801"/>
            <a:ext cx="282892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Le déplacement d’électrons du site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 nucléophile vers un  site électrophile.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La formation d’une liaison covalente O-H</a:t>
            </a:r>
            <a:endParaRPr lang="fr-FR" altLang="fr-FR" sz="1100">
              <a:solidFill>
                <a:srgbClr val="FF0000"/>
              </a:solidFill>
            </a:endParaRPr>
          </a:p>
        </p:txBody>
      </p:sp>
      <p:sp>
        <p:nvSpPr>
          <p:cNvPr id="4126" name="Rectangle 54"/>
          <p:cNvSpPr>
            <a:spLocks noChangeArrowheads="1"/>
          </p:cNvSpPr>
          <p:nvPr/>
        </p:nvSpPr>
        <p:spPr bwMode="auto">
          <a:xfrm>
            <a:off x="1590676" y="5519738"/>
            <a:ext cx="30210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200">
                <a:latin typeface="Comic Sans MS" panose="030F0702030302020204" pitchFamily="66" charset="0"/>
                <a:cs typeface="Times New Roman" panose="02020603050405020304" pitchFamily="18" charset="0"/>
              </a:rPr>
              <a:t>Un alcool primaire comme CH</a:t>
            </a:r>
            <a:r>
              <a:rPr lang="fr-FR" altLang="fr-FR" sz="1200" baseline="-25000"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  <a:r>
              <a:rPr lang="fr-FR" altLang="fr-FR" sz="1200">
                <a:latin typeface="Comic Sans MS" panose="030F0702030302020204" pitchFamily="66" charset="0"/>
                <a:cs typeface="Times New Roman" panose="02020603050405020304" pitchFamily="18" charset="0"/>
              </a:rPr>
              <a:t>OH peut être oxydé en aldéhyde ou en acide carboxylique HCOOH.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200">
                <a:latin typeface="Comic Sans MS" panose="030F0702030302020204" pitchFamily="66" charset="0"/>
                <a:cs typeface="Times New Roman" panose="02020603050405020304" pitchFamily="18" charset="0"/>
              </a:rPr>
              <a:t>Ecrire la demi-équation correspondante.</a:t>
            </a:r>
          </a:p>
        </p:txBody>
      </p:sp>
      <p:sp>
        <p:nvSpPr>
          <p:cNvPr id="4127" name="ZoneTexte 55"/>
          <p:cNvSpPr txBox="1">
            <a:spLocks noChangeArrowheads="1"/>
          </p:cNvSpPr>
          <p:nvPr/>
        </p:nvSpPr>
        <p:spPr bwMode="auto">
          <a:xfrm>
            <a:off x="1658939" y="6326188"/>
            <a:ext cx="3228975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3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CH</a:t>
            </a:r>
            <a:r>
              <a:rPr lang="fr-FR" altLang="fr-FR" sz="1300" baseline="-250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3</a:t>
            </a:r>
            <a:r>
              <a:rPr lang="fr-FR" altLang="fr-FR" sz="13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OH +H</a:t>
            </a:r>
            <a:r>
              <a:rPr lang="fr-FR" altLang="fr-FR" sz="1300" baseline="-250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2</a:t>
            </a:r>
            <a:r>
              <a:rPr lang="fr-FR" altLang="fr-FR" sz="13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O </a:t>
            </a:r>
            <a:r>
              <a:rPr lang="fr-FR" altLang="fr-FR" sz="13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fr-FR" altLang="fr-FR" sz="13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HCOOH</a:t>
            </a:r>
            <a:r>
              <a:rPr lang="fr-FR" altLang="fr-FR" sz="1300" baseline="300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fr-FR" altLang="fr-FR" sz="13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+ 4H</a:t>
            </a:r>
            <a:r>
              <a:rPr lang="fr-FR" altLang="fr-FR" sz="1300" baseline="300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+</a:t>
            </a:r>
            <a:r>
              <a:rPr lang="fr-FR" altLang="fr-FR" sz="13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+ 4e</a:t>
            </a:r>
            <a:r>
              <a:rPr lang="fr-FR" altLang="fr-FR" sz="1300" baseline="300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-</a:t>
            </a:r>
            <a:endParaRPr lang="fr-FR" altLang="fr-FR" sz="1300" baseline="30000">
              <a:solidFill>
                <a:srgbClr val="FF0000"/>
              </a:solidFill>
            </a:endParaRPr>
          </a:p>
        </p:txBody>
      </p:sp>
      <p:sp>
        <p:nvSpPr>
          <p:cNvPr id="4131" name="Rectangle 43"/>
          <p:cNvSpPr>
            <a:spLocks noChangeArrowheads="1"/>
          </p:cNvSpPr>
          <p:nvPr/>
        </p:nvSpPr>
        <p:spPr bwMode="auto">
          <a:xfrm>
            <a:off x="1811339" y="4241800"/>
            <a:ext cx="29178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Comment nomme-t-on un mélange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contenant 50% de chaque énantiomère?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 dirty="0">
                <a:latin typeface="Arial" panose="020B0604020202020204" pitchFamily="34" charset="0"/>
              </a:rPr>
              <a:t>Quelles sont ses propriétés optiques?</a:t>
            </a:r>
            <a:r>
              <a:rPr lang="fr-FR" altLang="fr-FR" sz="1400" dirty="0">
                <a:latin typeface="Arial" panose="020B0604020202020204" pitchFamily="34" charset="0"/>
              </a:rPr>
              <a:t>     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200" baseline="-25000" dirty="0">
                <a:latin typeface="Arial" panose="020B0604020202020204" pitchFamily="34" charset="0"/>
              </a:rPr>
              <a:t> </a:t>
            </a:r>
            <a:endParaRPr lang="fr-FR" altLang="fr-FR" sz="1200" dirty="0">
              <a:latin typeface="Arial" panose="020B0604020202020204" pitchFamily="34" charset="0"/>
            </a:endParaRPr>
          </a:p>
        </p:txBody>
      </p:sp>
      <p:sp>
        <p:nvSpPr>
          <p:cNvPr id="4132" name="ZoneTexte 55"/>
          <p:cNvSpPr txBox="1">
            <a:spLocks noChangeArrowheads="1"/>
          </p:cNvSpPr>
          <p:nvPr/>
        </p:nvSpPr>
        <p:spPr bwMode="auto">
          <a:xfrm>
            <a:off x="2079625" y="4781551"/>
            <a:ext cx="23574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2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Mélange racémique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2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Optiquement inactif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2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= pouvoir rotatoire nul</a:t>
            </a:r>
            <a:endParaRPr lang="fr-FR" altLang="fr-FR" sz="1200">
              <a:solidFill>
                <a:srgbClr val="FF0000"/>
              </a:solidFill>
            </a:endParaRPr>
          </a:p>
        </p:txBody>
      </p:sp>
      <p:sp>
        <p:nvSpPr>
          <p:cNvPr id="4133" name="Rectangle 54"/>
          <p:cNvSpPr>
            <a:spLocks noChangeArrowheads="1"/>
          </p:cNvSpPr>
          <p:nvPr/>
        </p:nvSpPr>
        <p:spPr bwMode="auto">
          <a:xfrm>
            <a:off x="4775201" y="5593307"/>
            <a:ext cx="2543175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400" dirty="0">
                <a:latin typeface="Comic Sans MS" panose="030F0702030302020204" pitchFamily="66" charset="0"/>
                <a:cs typeface="Times New Roman" panose="02020603050405020304" pitchFamily="18" charset="0"/>
              </a:rPr>
              <a:t>Donner deux relations permettant de calculer un rendement de synthèse.</a:t>
            </a:r>
          </a:p>
        </p:txBody>
      </p:sp>
      <p:sp>
        <p:nvSpPr>
          <p:cNvPr id="4134" name="Rectangle 54"/>
          <p:cNvSpPr>
            <a:spLocks noChangeArrowheads="1"/>
          </p:cNvSpPr>
          <p:nvPr/>
        </p:nvSpPr>
        <p:spPr bwMode="auto">
          <a:xfrm>
            <a:off x="7219950" y="1531938"/>
            <a:ext cx="254158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Comic Sans MS" panose="030F0702030302020204" pitchFamily="66" charset="0"/>
                <a:cs typeface="Times New Roman" panose="02020603050405020304" pitchFamily="18" charset="0"/>
              </a:rPr>
              <a:t>Une molécule contient  </a:t>
            </a:r>
          </a:p>
        </p:txBody>
      </p:sp>
      <p:pic>
        <p:nvPicPr>
          <p:cNvPr id="4135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1301" y="1798638"/>
            <a:ext cx="1095375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36" name="Rectangle 46"/>
          <p:cNvSpPr>
            <a:spLocks noChangeArrowheads="1"/>
          </p:cNvSpPr>
          <p:nvPr/>
        </p:nvSpPr>
        <p:spPr bwMode="auto">
          <a:xfrm>
            <a:off x="8991601" y="1752601"/>
            <a:ext cx="15398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Quel est ce groupe ?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Quelle est la fonction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correspondante?</a:t>
            </a:r>
          </a:p>
        </p:txBody>
      </p:sp>
      <p:sp>
        <p:nvSpPr>
          <p:cNvPr id="4137" name="ZoneTexte 55"/>
          <p:cNvSpPr txBox="1">
            <a:spLocks noChangeArrowheads="1"/>
          </p:cNvSpPr>
          <p:nvPr/>
        </p:nvSpPr>
        <p:spPr bwMode="auto">
          <a:xfrm>
            <a:off x="7902575" y="2387600"/>
            <a:ext cx="32194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3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Groupe Ester/ Fonction Ester</a:t>
            </a:r>
            <a:endParaRPr lang="fr-FR" altLang="fr-FR" sz="1300">
              <a:solidFill>
                <a:srgbClr val="FF0000"/>
              </a:solidFill>
            </a:endParaRPr>
          </a:p>
        </p:txBody>
      </p:sp>
      <p:sp>
        <p:nvSpPr>
          <p:cNvPr id="4138" name="Rectangle 54"/>
          <p:cNvSpPr>
            <a:spLocks noChangeArrowheads="1"/>
          </p:cNvSpPr>
          <p:nvPr/>
        </p:nvSpPr>
        <p:spPr bwMode="auto">
          <a:xfrm>
            <a:off x="7307264" y="5549900"/>
            <a:ext cx="2541587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Comic Sans MS" panose="030F0702030302020204" pitchFamily="66" charset="0"/>
                <a:cs typeface="Times New Roman" panose="02020603050405020304" pitchFamily="18" charset="0"/>
              </a:rPr>
              <a:t>Une molécule contient  </a:t>
            </a:r>
          </a:p>
        </p:txBody>
      </p:sp>
      <p:sp>
        <p:nvSpPr>
          <p:cNvPr id="4139" name="Rectangle 46"/>
          <p:cNvSpPr>
            <a:spLocks noChangeArrowheads="1"/>
          </p:cNvSpPr>
          <p:nvPr/>
        </p:nvSpPr>
        <p:spPr bwMode="auto">
          <a:xfrm>
            <a:off x="9078914" y="5772151"/>
            <a:ext cx="15398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Quel est ce groupe ?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Quelle est la fonction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correspondante?</a:t>
            </a:r>
          </a:p>
        </p:txBody>
      </p:sp>
      <p:sp>
        <p:nvSpPr>
          <p:cNvPr id="4140" name="ZoneTexte 55"/>
          <p:cNvSpPr txBox="1">
            <a:spLocks noChangeArrowheads="1"/>
          </p:cNvSpPr>
          <p:nvPr/>
        </p:nvSpPr>
        <p:spPr bwMode="auto">
          <a:xfrm>
            <a:off x="7718425" y="6350000"/>
            <a:ext cx="32194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3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Groupe Hydroxyle/ Fonction Alcool</a:t>
            </a:r>
            <a:endParaRPr lang="fr-FR" altLang="fr-FR" sz="1300">
              <a:solidFill>
                <a:srgbClr val="FF0000"/>
              </a:solidFill>
            </a:endParaRPr>
          </a:p>
        </p:txBody>
      </p:sp>
      <p:sp>
        <p:nvSpPr>
          <p:cNvPr id="4141" name="Rectangle 54"/>
          <p:cNvSpPr>
            <a:spLocks noChangeArrowheads="1"/>
          </p:cNvSpPr>
          <p:nvPr/>
        </p:nvSpPr>
        <p:spPr bwMode="auto">
          <a:xfrm>
            <a:off x="7227889" y="4191000"/>
            <a:ext cx="254317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Comic Sans MS" panose="030F0702030302020204" pitchFamily="66" charset="0"/>
                <a:cs typeface="Times New Roman" panose="02020603050405020304" pitchFamily="18" charset="0"/>
              </a:rPr>
              <a:t>Une molécule contient  </a:t>
            </a:r>
          </a:p>
        </p:txBody>
      </p:sp>
      <p:sp>
        <p:nvSpPr>
          <p:cNvPr id="4142" name="Rectangle 46"/>
          <p:cNvSpPr>
            <a:spLocks noChangeArrowheads="1"/>
          </p:cNvSpPr>
          <p:nvPr/>
        </p:nvSpPr>
        <p:spPr bwMode="auto">
          <a:xfrm>
            <a:off x="9001125" y="4413251"/>
            <a:ext cx="1538288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Quel est ce groupe ?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Quelle est la fonction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correspondante?</a:t>
            </a:r>
          </a:p>
        </p:txBody>
      </p:sp>
      <p:sp>
        <p:nvSpPr>
          <p:cNvPr id="4143" name="ZoneTexte 55"/>
          <p:cNvSpPr txBox="1">
            <a:spLocks noChangeArrowheads="1"/>
          </p:cNvSpPr>
          <p:nvPr/>
        </p:nvSpPr>
        <p:spPr bwMode="auto">
          <a:xfrm>
            <a:off x="7872413" y="5086350"/>
            <a:ext cx="32194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3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Groupe Amide/ Fonction Amide</a:t>
            </a:r>
            <a:endParaRPr lang="fr-FR" altLang="fr-FR" sz="1300">
              <a:solidFill>
                <a:srgbClr val="FF0000"/>
              </a:solidFill>
            </a:endParaRPr>
          </a:p>
        </p:txBody>
      </p:sp>
      <p:pic>
        <p:nvPicPr>
          <p:cNvPr id="414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1301" y="4397376"/>
            <a:ext cx="942975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45" name="Imag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903913"/>
            <a:ext cx="8953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46" name="Rectangle 43"/>
          <p:cNvSpPr>
            <a:spLocks noChangeArrowheads="1"/>
          </p:cNvSpPr>
          <p:nvPr/>
        </p:nvSpPr>
        <p:spPr bwMode="auto">
          <a:xfrm>
            <a:off x="4800601" y="4211639"/>
            <a:ext cx="2917825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Dans un mécanisme, où fait-on apparaître un catalyseur?</a:t>
            </a:r>
            <a:r>
              <a:rPr lang="fr-FR" altLang="fr-FR" sz="1400">
                <a:latin typeface="Arial" panose="020B0604020202020204" pitchFamily="34" charset="0"/>
              </a:rPr>
              <a:t>     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200" baseline="-25000">
                <a:latin typeface="Arial" panose="020B0604020202020204" pitchFamily="34" charset="0"/>
              </a:rPr>
              <a:t> </a:t>
            </a:r>
            <a:endParaRPr lang="fr-FR" altLang="fr-FR" sz="1200">
              <a:latin typeface="Arial" panose="020B0604020202020204" pitchFamily="34" charset="0"/>
            </a:endParaRPr>
          </a:p>
        </p:txBody>
      </p:sp>
      <p:sp>
        <p:nvSpPr>
          <p:cNvPr id="4147" name="ZoneTexte 55"/>
          <p:cNvSpPr txBox="1">
            <a:spLocks noChangeArrowheads="1"/>
          </p:cNvSpPr>
          <p:nvPr/>
        </p:nvSpPr>
        <p:spPr bwMode="auto">
          <a:xfrm>
            <a:off x="4775201" y="4635500"/>
            <a:ext cx="262572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On le note souvent au dessus de la flèche de l’équation.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10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Sinon il doit être présent au début et à la fin du mécanisme (régénéré).</a:t>
            </a:r>
            <a:endParaRPr lang="fr-FR" altLang="fr-FR" sz="1100">
              <a:solidFill>
                <a:srgbClr val="FF0000"/>
              </a:solidFill>
            </a:endParaRPr>
          </a:p>
        </p:txBody>
      </p:sp>
      <p:sp>
        <p:nvSpPr>
          <p:cNvPr id="58" name="Rectangle 43"/>
          <p:cNvSpPr>
            <a:spLocks noChangeArrowheads="1"/>
          </p:cNvSpPr>
          <p:nvPr/>
        </p:nvSpPr>
        <p:spPr bwMode="auto">
          <a:xfrm>
            <a:off x="5210109" y="1495426"/>
            <a:ext cx="29178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400" dirty="0" smtClean="0">
                <a:latin typeface="Arial" panose="020B0604020202020204" pitchFamily="34" charset="0"/>
              </a:rPr>
              <a:t>Qu’est ce qu’un site NUCLEOPHILE?</a:t>
            </a:r>
            <a:r>
              <a:rPr lang="fr-FR" altLang="fr-FR" sz="1400" dirty="0">
                <a:latin typeface="Arial" panose="020B0604020202020204" pitchFamily="34" charset="0"/>
              </a:rPr>
              <a:t>   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200" baseline="-25000" dirty="0">
                <a:latin typeface="Arial" panose="020B0604020202020204" pitchFamily="34" charset="0"/>
              </a:rPr>
              <a:t> </a:t>
            </a:r>
            <a:endParaRPr lang="fr-FR" altLang="fr-FR" sz="1200" dirty="0">
              <a:latin typeface="Arial" panose="020B0604020202020204" pitchFamily="34" charset="0"/>
            </a:endParaRPr>
          </a:p>
        </p:txBody>
      </p:sp>
      <p:sp>
        <p:nvSpPr>
          <p:cNvPr id="59" name="ZoneTexte 55"/>
          <p:cNvSpPr txBox="1">
            <a:spLocks noChangeArrowheads="1"/>
          </p:cNvSpPr>
          <p:nvPr/>
        </p:nvSpPr>
        <p:spPr bwMode="auto">
          <a:xfrm>
            <a:off x="4999465" y="2047627"/>
            <a:ext cx="25835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fr-FR" altLang="fr-FR" sz="1200" dirty="0" smtClean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Wingdings" panose="05000000000000000000" pitchFamily="2" charset="2"/>
              </a:rPr>
              <a:t>C’est un site dans une molécule pauvre en électrons  dit aussi ACCEPTEUR d’électrons</a:t>
            </a:r>
            <a:endParaRPr lang="fr-FR" altLang="fr-FR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4533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242</Words>
  <Application>Microsoft Office PowerPoint</Application>
  <PresentationFormat>Grand écran</PresentationFormat>
  <Paragraphs>50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Times New Roman</vt:lpstr>
      <vt:lpstr>Wingdings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2</cp:revision>
  <dcterms:created xsi:type="dcterms:W3CDTF">2025-06-16T04:21:13Z</dcterms:created>
  <dcterms:modified xsi:type="dcterms:W3CDTF">2025-06-16T04:32:02Z</dcterms:modified>
</cp:coreProperties>
</file>