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1332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02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171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2025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553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5679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212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7344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5883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667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36123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D44CE-3510-4F55-99A1-2F4F565E018E}" type="datetimeFigureOut">
              <a:rPr lang="fr-FR" smtClean="0"/>
              <a:t>16/06/2025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4A3A61-E3DD-46CF-BADE-D0717808A75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372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026509" y="906163"/>
            <a:ext cx="698568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b="1" u="sng" smtClean="0">
                <a:solidFill>
                  <a:srgbClr val="002060"/>
                </a:solidFill>
              </a:rPr>
              <a:t>Séquence </a:t>
            </a:r>
            <a:r>
              <a:rPr lang="fr-FR" sz="3000" b="1" u="sng" dirty="0">
                <a:solidFill>
                  <a:srgbClr val="002060"/>
                </a:solidFill>
              </a:rPr>
              <a:t>2 – 1</a:t>
            </a:r>
            <a:r>
              <a:rPr lang="fr-FR" sz="3000" b="1" u="sng" baseline="30000" dirty="0">
                <a:solidFill>
                  <a:srgbClr val="002060"/>
                </a:solidFill>
              </a:rPr>
              <a:t>ère</a:t>
            </a:r>
            <a:r>
              <a:rPr lang="fr-FR" sz="3000" b="1" u="sng" dirty="0">
                <a:solidFill>
                  <a:srgbClr val="002060"/>
                </a:solidFill>
              </a:rPr>
              <a:t> STL - PCM</a:t>
            </a:r>
            <a:endParaRPr lang="fr-FR" sz="3000" b="1" u="sng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890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2C35EBB-7A26-0776-3C29-7915CA27F9B7}"/>
              </a:ext>
            </a:extLst>
          </p:cNvPr>
          <p:cNvSpPr txBox="1"/>
          <p:nvPr/>
        </p:nvSpPr>
        <p:spPr>
          <a:xfrm>
            <a:off x="1683657" y="166210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Formule de calcul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 volumique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 corps ? 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E8EE69EE-B7A8-3A2B-F659-CC541A968167}"/>
              </a:ext>
            </a:extLst>
          </p:cNvPr>
          <p:cNvSpPr/>
          <p:nvPr/>
        </p:nvSpPr>
        <p:spPr>
          <a:xfrm>
            <a:off x="1640115" y="145143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64B153E1-2E7D-B844-6188-8AE5E7F70664}"/>
                  </a:ext>
                </a:extLst>
              </p:cNvPr>
              <p:cNvSpPr txBox="1"/>
              <p:nvPr/>
            </p:nvSpPr>
            <p:spPr>
              <a:xfrm>
                <a:off x="2790372" y="786261"/>
                <a:ext cx="936171" cy="4217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6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ρ</m:t>
                    </m:r>
                    <m:r>
                      <a:rPr lang="fr-FR" sz="16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fr-FR" sz="16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FR" sz="16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m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fr-FR" sz="16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V</m:t>
                        </m:r>
                      </m:den>
                    </m:f>
                  </m:oMath>
                </a14:m>
                <a:r>
                  <a:rPr lang="fr-FR" sz="1100" dirty="0">
                    <a:solidFill>
                      <a:srgbClr val="FF000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fr-FR" sz="1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" name="ZoneTexte 4">
                <a:extLst>
                  <a:ext uri="{FF2B5EF4-FFF2-40B4-BE49-F238E27FC236}">
                    <a16:creationId xmlns:a16="http://schemas.microsoft.com/office/drawing/2014/main" id="{64B153E1-2E7D-B844-6188-8AE5E7F7066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90372" y="786261"/>
                <a:ext cx="936171" cy="421782"/>
              </a:xfrm>
              <a:prstGeom prst="rect">
                <a:avLst/>
              </a:prstGeom>
              <a:blipFill>
                <a:blip r:embed="rId2"/>
                <a:stretch>
                  <a:fillRect b="-144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8FF010A-A379-E634-880C-F280243A0F3F}"/>
              </a:ext>
            </a:extLst>
          </p:cNvPr>
          <p:cNvSpPr/>
          <p:nvPr/>
        </p:nvSpPr>
        <p:spPr>
          <a:xfrm>
            <a:off x="4674000" y="166210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DC1CB82-CE54-EAD2-10DD-DC246F0DDCA6}"/>
              </a:ext>
            </a:extLst>
          </p:cNvPr>
          <p:cNvSpPr/>
          <p:nvPr/>
        </p:nvSpPr>
        <p:spPr>
          <a:xfrm>
            <a:off x="7693371" y="166210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2A93E46F-8B0A-14E3-B05D-9E5982EC9608}"/>
              </a:ext>
            </a:extLst>
          </p:cNvPr>
          <p:cNvSpPr/>
          <p:nvPr/>
        </p:nvSpPr>
        <p:spPr>
          <a:xfrm>
            <a:off x="1640115" y="1488031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C0F4A73B-4094-E293-D9D5-2A58CAB7E80B}"/>
              </a:ext>
            </a:extLst>
          </p:cNvPr>
          <p:cNvSpPr/>
          <p:nvPr/>
        </p:nvSpPr>
        <p:spPr>
          <a:xfrm>
            <a:off x="1640115" y="2850415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78210737-32E3-CA93-08DE-8B89DE8E1C3C}"/>
              </a:ext>
            </a:extLst>
          </p:cNvPr>
          <p:cNvSpPr/>
          <p:nvPr/>
        </p:nvSpPr>
        <p:spPr>
          <a:xfrm>
            <a:off x="1640115" y="4197084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D7AD8888-E92F-F370-B4FA-FAFC22E8A880}"/>
              </a:ext>
            </a:extLst>
          </p:cNvPr>
          <p:cNvSpPr/>
          <p:nvPr/>
        </p:nvSpPr>
        <p:spPr>
          <a:xfrm>
            <a:off x="1640115" y="5558267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60254EB-171D-F9E9-B63D-2D57241CF83B}"/>
              </a:ext>
            </a:extLst>
          </p:cNvPr>
          <p:cNvSpPr txBox="1"/>
          <p:nvPr/>
        </p:nvSpPr>
        <p:spPr>
          <a:xfrm>
            <a:off x="4731256" y="330502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 volumique </a:t>
            </a:r>
            <a:r>
              <a:rPr lang="el-G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l’eau ?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kg.L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0049D6D-BE95-58A5-FB9E-AB90EA27297C}"/>
              </a:ext>
            </a:extLst>
          </p:cNvPr>
          <p:cNvSpPr/>
          <p:nvPr/>
        </p:nvSpPr>
        <p:spPr>
          <a:xfrm>
            <a:off x="4674000" y="1488031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C08EC205-A83D-AC99-D91A-D7D4482F2B43}"/>
              </a:ext>
            </a:extLst>
          </p:cNvPr>
          <p:cNvSpPr/>
          <p:nvPr/>
        </p:nvSpPr>
        <p:spPr>
          <a:xfrm>
            <a:off x="7693371" y="1488031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1FBB780-BEE3-F2D9-A1B1-181602732FDF}"/>
              </a:ext>
            </a:extLst>
          </p:cNvPr>
          <p:cNvSpPr/>
          <p:nvPr/>
        </p:nvSpPr>
        <p:spPr>
          <a:xfrm>
            <a:off x="4674000" y="2851048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98DC21A-E209-D6DD-BFE3-B674BFD23D21}"/>
              </a:ext>
            </a:extLst>
          </p:cNvPr>
          <p:cNvSpPr/>
          <p:nvPr/>
        </p:nvSpPr>
        <p:spPr>
          <a:xfrm>
            <a:off x="7693371" y="2854829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45B86BE-D2CA-9739-0453-BE65F281ED41}"/>
              </a:ext>
            </a:extLst>
          </p:cNvPr>
          <p:cNvSpPr/>
          <p:nvPr/>
        </p:nvSpPr>
        <p:spPr>
          <a:xfrm>
            <a:off x="4674000" y="4197084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2BC31BFE-B422-E53D-856F-A00ECB0DDA59}"/>
              </a:ext>
            </a:extLst>
          </p:cNvPr>
          <p:cNvSpPr/>
          <p:nvPr/>
        </p:nvSpPr>
        <p:spPr>
          <a:xfrm>
            <a:off x="7693371" y="4197717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0257D2B4-2138-A702-1A4A-1EF131C38F8E}"/>
              </a:ext>
            </a:extLst>
          </p:cNvPr>
          <p:cNvSpPr/>
          <p:nvPr/>
        </p:nvSpPr>
        <p:spPr>
          <a:xfrm>
            <a:off x="4674000" y="5558900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73A57395-3DCA-F0E7-68AC-841688946CDF}"/>
              </a:ext>
            </a:extLst>
          </p:cNvPr>
          <p:cNvSpPr/>
          <p:nvPr/>
        </p:nvSpPr>
        <p:spPr>
          <a:xfrm>
            <a:off x="7693371" y="5558267"/>
            <a:ext cx="2844000" cy="1188000"/>
          </a:xfrm>
          <a:prstGeom prst="roundRect">
            <a:avLst/>
          </a:prstGeom>
          <a:noFill/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580B13EF-C6F8-C1E5-81DE-4022B810A1DE}"/>
                  </a:ext>
                </a:extLst>
              </p:cNvPr>
              <p:cNvSpPr txBox="1"/>
              <p:nvPr/>
            </p:nvSpPr>
            <p:spPr>
              <a:xfrm>
                <a:off x="5097742" y="900096"/>
                <a:ext cx="2082800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6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ρ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sz="16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eau</m:t>
                          </m:r>
                        </m:sub>
                      </m:sSub>
                      <m:r>
                        <a:rPr lang="fr-FR" sz="16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1 </m:t>
                      </m:r>
                      <m:r>
                        <m:rPr>
                          <m:sty m:val="p"/>
                        </m:rPr>
                        <a:rPr lang="fr-FR" sz="16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kg</m:t>
                      </m:r>
                      <m:r>
                        <a:rPr lang="fr-FR" sz="16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sSup>
                        <m:sSupPr>
                          <m:ctrlPr>
                            <a:rPr lang="fr-FR" sz="16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fr-FR" sz="16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L</m:t>
                          </m:r>
                        </m:e>
                        <m:sup>
                          <m:r>
                            <a:rPr lang="fr-FR" sz="16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fr-FR" sz="1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580B13EF-C6F8-C1E5-81DE-4022B810A1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7742" y="900096"/>
                <a:ext cx="2082800" cy="338554"/>
              </a:xfrm>
              <a:prstGeom prst="rect">
                <a:avLst/>
              </a:prstGeom>
              <a:blipFill>
                <a:blip r:embed="rId3"/>
                <a:stretch>
                  <a:fillRect b="-10909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ZoneTexte 24">
            <a:extLst>
              <a:ext uri="{FF2B5EF4-FFF2-40B4-BE49-F238E27FC236}">
                <a16:creationId xmlns:a16="http://schemas.microsoft.com/office/drawing/2014/main" id="{84490F2D-3DD5-7869-0481-668D12C0C100}"/>
              </a:ext>
            </a:extLst>
          </p:cNvPr>
          <p:cNvSpPr txBox="1"/>
          <p:nvPr/>
        </p:nvSpPr>
        <p:spPr>
          <a:xfrm>
            <a:off x="7664343" y="236990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Formule de calcul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densité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 corps 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id="{CB67D163-12A9-3BFE-408F-775D96E3A0A4}"/>
                  </a:ext>
                </a:extLst>
              </p:cNvPr>
              <p:cNvSpPr txBox="1"/>
              <p:nvPr/>
            </p:nvSpPr>
            <p:spPr>
              <a:xfrm>
                <a:off x="8161458" y="788051"/>
                <a:ext cx="1821543" cy="5061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d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corps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ρ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eau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7" name="ZoneTexte 26">
                <a:extLst>
                  <a:ext uri="{FF2B5EF4-FFF2-40B4-BE49-F238E27FC236}">
                    <a16:creationId xmlns:a16="http://schemas.microsoft.com/office/drawing/2014/main" id="{CB67D163-12A9-3BFE-408F-775D96E3A0A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61458" y="788051"/>
                <a:ext cx="1821543" cy="506101"/>
              </a:xfrm>
              <a:prstGeom prst="rect">
                <a:avLst/>
              </a:prstGeom>
              <a:blipFill>
                <a:blip r:embed="rId4"/>
                <a:stretch>
                  <a:fillRect b="-241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ZoneTexte 27">
            <a:extLst>
              <a:ext uri="{FF2B5EF4-FFF2-40B4-BE49-F238E27FC236}">
                <a16:creationId xmlns:a16="http://schemas.microsoft.com/office/drawing/2014/main" id="{9596C92D-7B44-3683-315C-24674C28EC11}"/>
              </a:ext>
            </a:extLst>
          </p:cNvPr>
          <p:cNvSpPr txBox="1"/>
          <p:nvPr/>
        </p:nvSpPr>
        <p:spPr>
          <a:xfrm>
            <a:off x="1665114" y="1558811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Formule de calcul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 corps si on connaît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 et V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038CB3F0-D33A-7D6E-FEE0-2EAA891D757F}"/>
                  </a:ext>
                </a:extLst>
              </p:cNvPr>
              <p:cNvSpPr txBox="1"/>
              <p:nvPr/>
            </p:nvSpPr>
            <p:spPr>
              <a:xfrm>
                <a:off x="2285600" y="2255224"/>
                <a:ext cx="1574800" cy="33855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6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fr-FR" sz="16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m:rPr>
                          <m:sty m:val="p"/>
                        </m:rPr>
                        <a:rPr lang="fr-FR" sz="16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ρ</m:t>
                      </m:r>
                      <m:r>
                        <a:rPr lang="fr-FR" sz="16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fr-FR" sz="16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</m:oMath>
                  </m:oMathPara>
                </a14:m>
                <a:endParaRPr lang="fr-FR" sz="16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038CB3F0-D33A-7D6E-FEE0-2EAA891D7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600" y="2255224"/>
                <a:ext cx="1574800" cy="338554"/>
              </a:xfrm>
              <a:prstGeom prst="rect">
                <a:avLst/>
              </a:prstGeom>
              <a:blipFill>
                <a:blip r:embed="rId5"/>
                <a:stretch>
                  <a:fillRect b="-363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ZoneTexte 30">
            <a:extLst>
              <a:ext uri="{FF2B5EF4-FFF2-40B4-BE49-F238E27FC236}">
                <a16:creationId xmlns:a16="http://schemas.microsoft.com/office/drawing/2014/main" id="{B018A852-7848-2270-252B-46588D500691}"/>
              </a:ext>
            </a:extLst>
          </p:cNvPr>
          <p:cNvSpPr txBox="1"/>
          <p:nvPr/>
        </p:nvSpPr>
        <p:spPr>
          <a:xfrm>
            <a:off x="4656257" y="1536687"/>
            <a:ext cx="28157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d’une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DCD633D3-E793-8CA4-CFD0-AD4EDA2BFE16}"/>
              </a:ext>
            </a:extLst>
          </p:cNvPr>
          <p:cNvSpPr txBox="1"/>
          <p:nvPr/>
        </p:nvSpPr>
        <p:spPr>
          <a:xfrm>
            <a:off x="4681658" y="1885892"/>
            <a:ext cx="286537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 paquet » d’entités chimiques identiques (toujours même nombre d’entités : N</a:t>
            </a:r>
            <a:r>
              <a:rPr lang="fr-FR" sz="1400" baseline="-25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6,022.10</a:t>
            </a:r>
            <a:r>
              <a:rPr lang="fr-FR" sz="14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fr-FR" sz="14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3FBBEC87-C564-2791-E12B-FFE5638179CC}"/>
              </a:ext>
            </a:extLst>
          </p:cNvPr>
          <p:cNvSpPr txBox="1"/>
          <p:nvPr/>
        </p:nvSpPr>
        <p:spPr>
          <a:xfrm>
            <a:off x="7657885" y="1526760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quantité de matière n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d’espèce chimique dans un échantillon ?</a:t>
            </a:r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028AAA85-D6ED-B354-78B6-03FFE36F1F02}"/>
              </a:ext>
            </a:extLst>
          </p:cNvPr>
          <p:cNvSpPr txBox="1"/>
          <p:nvPr/>
        </p:nvSpPr>
        <p:spPr>
          <a:xfrm>
            <a:off x="7833256" y="2151099"/>
            <a:ext cx="2815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nombre de moles de cette espèce contenues dans l’échantillon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860BE91C-4578-C242-C78E-F20B91F82585}"/>
              </a:ext>
            </a:extLst>
          </p:cNvPr>
          <p:cNvSpPr txBox="1"/>
          <p:nvPr/>
        </p:nvSpPr>
        <p:spPr>
          <a:xfrm>
            <a:off x="1683657" y="3041776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Symbole et unité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quantité de matière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745C691-CD58-EF0A-9882-ADDE5D131DD3}"/>
              </a:ext>
            </a:extLst>
          </p:cNvPr>
          <p:cNvSpPr txBox="1"/>
          <p:nvPr/>
        </p:nvSpPr>
        <p:spPr>
          <a:xfrm>
            <a:off x="1952173" y="3601732"/>
            <a:ext cx="216988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Symbole : n  -  unité : mol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E6EE5E46-975A-676D-5A6B-E7D011EE44DC}"/>
              </a:ext>
            </a:extLst>
          </p:cNvPr>
          <p:cNvSpPr txBox="1"/>
          <p:nvPr/>
        </p:nvSpPr>
        <p:spPr>
          <a:xfrm>
            <a:off x="4656258" y="2863067"/>
            <a:ext cx="290425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Expression qui relie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quantité de matière n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et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d’entités N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dans un échantillon ?</a:t>
            </a:r>
            <a:endParaRPr lang="fr-FR" sz="1400" dirty="0">
              <a:latin typeface="Comic Sans MS" panose="030F0702030302020204" pitchFamily="66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E7939592-2D47-595C-6E52-A2BC6C6BB8AE}"/>
                  </a:ext>
                </a:extLst>
              </p:cNvPr>
              <p:cNvSpPr txBox="1"/>
              <p:nvPr/>
            </p:nvSpPr>
            <p:spPr>
              <a:xfrm>
                <a:off x="4811486" y="3564997"/>
                <a:ext cx="1001486" cy="42813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n</m:t>
                    </m:r>
                    <m:r>
                      <a:rPr lang="fr-FR" sz="140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 </m:t>
                    </m:r>
                    <m:f>
                      <m:fPr>
                        <m:ctrlPr>
                          <a:rPr lang="fr-FR" sz="1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fr-FR" sz="140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N</m:t>
                        </m:r>
                      </m:num>
                      <m:den>
                        <m:sSub>
                          <m:sSubPr>
                            <m:ctrlPr>
                              <a:rPr lang="fr-FR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fr-FR" sz="14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a:rPr lang="fr-FR" sz="1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𝐴</m:t>
                            </m:r>
                          </m:sub>
                        </m:sSub>
                      </m:den>
                    </m:f>
                  </m:oMath>
                </a14:m>
                <a:r>
                  <a:rPr lang="fr-FR" sz="1400" dirty="0">
                    <a:solidFill>
                      <a:srgbClr val="FF0000"/>
                    </a:solidFill>
                    <a:latin typeface="Calibri" panose="020F0502020204030204" pitchFamily="34" charset="0"/>
                    <a:ea typeface="Times New Roman" panose="02020603050405020304" pitchFamily="18" charset="0"/>
                  </a:rPr>
                  <a:t> </a:t>
                </a:r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4" name="ZoneTexte 43">
                <a:extLst>
                  <a:ext uri="{FF2B5EF4-FFF2-40B4-BE49-F238E27FC236}">
                    <a16:creationId xmlns:a16="http://schemas.microsoft.com/office/drawing/2014/main" id="{E7939592-2D47-595C-6E52-A2BC6C6BB8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1486" y="3564997"/>
                <a:ext cx="1001486" cy="42813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6" name="ZoneTexte 45">
            <a:extLst>
              <a:ext uri="{FF2B5EF4-FFF2-40B4-BE49-F238E27FC236}">
                <a16:creationId xmlns:a16="http://schemas.microsoft.com/office/drawing/2014/main" id="{EB042A68-503C-D382-1C76-799D181E7C70}"/>
              </a:ext>
            </a:extLst>
          </p:cNvPr>
          <p:cNvSpPr txBox="1"/>
          <p:nvPr/>
        </p:nvSpPr>
        <p:spPr>
          <a:xfrm>
            <a:off x="7732658" y="2941596"/>
            <a:ext cx="2815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 molaire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d’une espèce chimique ? 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F84DC36A-D892-A3D4-D6D6-6AA52A88E268}"/>
              </a:ext>
            </a:extLst>
          </p:cNvPr>
          <p:cNvSpPr txBox="1"/>
          <p:nvPr/>
        </p:nvSpPr>
        <p:spPr>
          <a:xfrm>
            <a:off x="7498201" y="3507318"/>
            <a:ext cx="328468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masse d’une mole de cette espèce chimique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D3AECCD-A281-2F1F-2BF5-DC056B0D1415}"/>
              </a:ext>
            </a:extLst>
          </p:cNvPr>
          <p:cNvSpPr txBox="1"/>
          <p:nvPr/>
        </p:nvSpPr>
        <p:spPr>
          <a:xfrm>
            <a:off x="1661486" y="4267864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Symbole et unité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 molaire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1F4A6FDC-6DA7-1F0F-D128-FA00960451A8}"/>
              </a:ext>
            </a:extLst>
          </p:cNvPr>
          <p:cNvSpPr txBox="1"/>
          <p:nvPr/>
        </p:nvSpPr>
        <p:spPr>
          <a:xfrm>
            <a:off x="1889573" y="4934196"/>
            <a:ext cx="24039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Symbole : M    </a:t>
            </a:r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Unité : g.mol</a:t>
            </a:r>
            <a:r>
              <a:rPr lang="fr-FR" sz="14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-1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6D9CAC68-562C-90F7-D89B-976B5B42BEB7}"/>
              </a:ext>
            </a:extLst>
          </p:cNvPr>
          <p:cNvSpPr txBox="1"/>
          <p:nvPr/>
        </p:nvSpPr>
        <p:spPr>
          <a:xfrm>
            <a:off x="4628256" y="4207581"/>
            <a:ext cx="29042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Formule de calcul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quantité de matière n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 on connaît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 masse m et la masse molaire M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097D96A9-65AC-A901-B6DC-D87ED72F129F}"/>
                  </a:ext>
                </a:extLst>
              </p:cNvPr>
              <p:cNvSpPr txBox="1"/>
              <p:nvPr/>
            </p:nvSpPr>
            <p:spPr>
              <a:xfrm>
                <a:off x="5208701" y="4878284"/>
                <a:ext cx="1799370" cy="45986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den>
                      </m:f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097D96A9-65AC-A901-B6DC-D87ED72F12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8701" y="4878284"/>
                <a:ext cx="1799370" cy="459869"/>
              </a:xfrm>
              <a:prstGeom prst="rect">
                <a:avLst/>
              </a:prstGeom>
              <a:blipFill>
                <a:blip r:embed="rId7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ZoneTexte 56">
            <a:extLst>
              <a:ext uri="{FF2B5EF4-FFF2-40B4-BE49-F238E27FC236}">
                <a16:creationId xmlns:a16="http://schemas.microsoft.com/office/drawing/2014/main" id="{23BA8A00-76BB-6432-EF42-2C430AF0CFB1}"/>
              </a:ext>
            </a:extLst>
          </p:cNvPr>
          <p:cNvSpPr txBox="1"/>
          <p:nvPr/>
        </p:nvSpPr>
        <p:spPr>
          <a:xfrm>
            <a:off x="7664343" y="4308394"/>
            <a:ext cx="29163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 molaire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CH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?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cs typeface="Times New Roman" panose="02020603050405020304" pitchFamily="18" charset="0"/>
              </a:rPr>
              <a:t>M(C) = 12 g.mol</a:t>
            </a:r>
            <a:r>
              <a:rPr lang="fr-FR" sz="1400" baseline="30000" dirty="0">
                <a:latin typeface="Comic Sans MS" panose="030F0702030302020204" pitchFamily="66" charset="0"/>
                <a:cs typeface="Times New Roman" panose="02020603050405020304" pitchFamily="18" charset="0"/>
              </a:rPr>
              <a:t>-1</a:t>
            </a:r>
            <a:r>
              <a:rPr lang="fr-FR" sz="1400" dirty="0">
                <a:latin typeface="Comic Sans MS" panose="030F0702030302020204" pitchFamily="66" charset="0"/>
                <a:cs typeface="Times New Roman" panose="02020603050405020304" pitchFamily="18" charset="0"/>
              </a:rPr>
              <a:t>  M(H) = 1 g.mol</a:t>
            </a:r>
            <a:r>
              <a:rPr lang="fr-FR" sz="1400" baseline="30000" dirty="0">
                <a:latin typeface="Comic Sans MS" panose="030F0702030302020204" pitchFamily="66" charset="0"/>
                <a:cs typeface="Times New Roman" panose="02020603050405020304" pitchFamily="18" charset="0"/>
              </a:rPr>
              <a:t>-1</a:t>
            </a:r>
            <a:endParaRPr lang="fr-FR" sz="1400" baseline="30000" dirty="0">
              <a:latin typeface="Comic Sans MS" panose="030F0702030302020204" pitchFamily="66" charset="0"/>
            </a:endParaRP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772D1141-873B-DF7B-A2F0-E55D3EA43F5D}"/>
              </a:ext>
            </a:extLst>
          </p:cNvPr>
          <p:cNvSpPr txBox="1"/>
          <p:nvPr/>
        </p:nvSpPr>
        <p:spPr>
          <a:xfrm>
            <a:off x="7938574" y="4956101"/>
            <a:ext cx="24039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 = 12 + 4 x 1 = 16</a:t>
            </a:r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 g.mol</a:t>
            </a:r>
            <a:r>
              <a:rPr lang="fr-FR" sz="14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-1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561B50A3-2963-F7CA-8D0D-D644DFB616EA}"/>
              </a:ext>
            </a:extLst>
          </p:cNvPr>
          <p:cNvSpPr txBox="1"/>
          <p:nvPr/>
        </p:nvSpPr>
        <p:spPr>
          <a:xfrm>
            <a:off x="1640115" y="5626648"/>
            <a:ext cx="291637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d’eau dans 250 </a:t>
            </a:r>
            <a:r>
              <a:rPr lang="fr-FR" sz="14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1" name="ZoneTexte 60">
                <a:extLst>
                  <a:ext uri="{FF2B5EF4-FFF2-40B4-BE49-F238E27FC236}">
                    <a16:creationId xmlns:a16="http://schemas.microsoft.com/office/drawing/2014/main" id="{75A623C5-5263-0382-A89B-58A1CC45855B}"/>
                  </a:ext>
                </a:extLst>
              </p:cNvPr>
              <p:cNvSpPr txBox="1"/>
              <p:nvPr/>
            </p:nvSpPr>
            <p:spPr>
              <a:xfrm>
                <a:off x="1654630" y="6096831"/>
                <a:ext cx="2720485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ρ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 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×0,250</m:t>
                      </m:r>
                    </m:oMath>
                  </m:oMathPara>
                </a14:m>
                <a:endParaRPr lang="fr-FR" sz="1400" i="1" dirty="0">
                  <a:solidFill>
                    <a:srgbClr val="FF0000"/>
                  </a:solidFill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m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=0,250 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𝑘𝑔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=250 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1" name="ZoneTexte 60">
                <a:extLst>
                  <a:ext uri="{FF2B5EF4-FFF2-40B4-BE49-F238E27FC236}">
                    <a16:creationId xmlns:a16="http://schemas.microsoft.com/office/drawing/2014/main" id="{75A623C5-5263-0382-A89B-58A1CC4585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54630" y="6096831"/>
                <a:ext cx="2720485" cy="523220"/>
              </a:xfrm>
              <a:prstGeom prst="rect">
                <a:avLst/>
              </a:prstGeom>
              <a:blipFill>
                <a:blip r:embed="rId8"/>
                <a:stretch>
                  <a:fillRect b="-3488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2" name="ZoneTexte 61">
            <a:extLst>
              <a:ext uri="{FF2B5EF4-FFF2-40B4-BE49-F238E27FC236}">
                <a16:creationId xmlns:a16="http://schemas.microsoft.com/office/drawing/2014/main" id="{76D8BE07-6A91-CA17-4B59-C45A28649248}"/>
              </a:ext>
            </a:extLst>
          </p:cNvPr>
          <p:cNvSpPr txBox="1"/>
          <p:nvPr/>
        </p:nvSpPr>
        <p:spPr>
          <a:xfrm>
            <a:off x="4681657" y="5624688"/>
            <a:ext cx="27135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dihydrogène H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dans 3,5 mol ? </a:t>
            </a:r>
            <a:r>
              <a:rPr lang="fr-FR" sz="1400" dirty="0">
                <a:latin typeface="Comic Sans MS" panose="030F0702030302020204" pitchFamily="66" charset="0"/>
                <a:cs typeface="Times New Roman" panose="02020603050405020304" pitchFamily="18" charset="0"/>
              </a:rPr>
              <a:t>M(H) = 1 g.mol</a:t>
            </a:r>
            <a:r>
              <a:rPr lang="fr-FR" sz="1400" baseline="30000" dirty="0">
                <a:latin typeface="Comic Sans MS" panose="030F0702030302020204" pitchFamily="66" charset="0"/>
                <a:cs typeface="Times New Roman" panose="02020603050405020304" pitchFamily="18" charset="0"/>
              </a:rPr>
              <a:t>-1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7" name="ZoneTexte 66">
                <a:extLst>
                  <a:ext uri="{FF2B5EF4-FFF2-40B4-BE49-F238E27FC236}">
                    <a16:creationId xmlns:a16="http://schemas.microsoft.com/office/drawing/2014/main" id="{789500E8-7C03-69B3-1E8C-4A4D72A00684}"/>
                  </a:ext>
                </a:extLst>
              </p:cNvPr>
              <p:cNvSpPr txBox="1"/>
              <p:nvPr/>
            </p:nvSpPr>
            <p:spPr>
              <a:xfrm>
                <a:off x="4968048" y="6140556"/>
                <a:ext cx="2342186" cy="52322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=3,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×2=7 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7" name="ZoneTexte 66">
                <a:extLst>
                  <a:ext uri="{FF2B5EF4-FFF2-40B4-BE49-F238E27FC236}">
                    <a16:creationId xmlns:a16="http://schemas.microsoft.com/office/drawing/2014/main" id="{789500E8-7C03-69B3-1E8C-4A4D72A00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8048" y="6140556"/>
                <a:ext cx="2342186" cy="52322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8" name="ZoneTexte 67">
            <a:extLst>
              <a:ext uri="{FF2B5EF4-FFF2-40B4-BE49-F238E27FC236}">
                <a16:creationId xmlns:a16="http://schemas.microsoft.com/office/drawing/2014/main" id="{B3C52807-04D8-1DFD-F2E0-B8CB39750DF3}"/>
              </a:ext>
            </a:extLst>
          </p:cNvPr>
          <p:cNvSpPr txBox="1"/>
          <p:nvPr/>
        </p:nvSpPr>
        <p:spPr>
          <a:xfrm>
            <a:off x="7626015" y="5607512"/>
            <a:ext cx="2978713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Quantité de matière n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soude </a:t>
            </a:r>
            <a:r>
              <a:rPr lang="fr-FR" sz="13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NaOH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dans 1 pastille de 100 mg ? </a:t>
            </a:r>
            <a:r>
              <a:rPr lang="fr-FR" sz="1300" dirty="0">
                <a:latin typeface="Comic Sans MS" panose="030F0702030302020204" pitchFamily="66" charset="0"/>
                <a:cs typeface="Times New Roman" panose="02020603050405020304" pitchFamily="18" charset="0"/>
              </a:rPr>
              <a:t>M(</a:t>
            </a:r>
            <a:r>
              <a:rPr lang="fr-FR" sz="1300" dirty="0" err="1">
                <a:latin typeface="Comic Sans MS" panose="030F0702030302020204" pitchFamily="66" charset="0"/>
                <a:cs typeface="Times New Roman" panose="02020603050405020304" pitchFamily="18" charset="0"/>
              </a:rPr>
              <a:t>NaOH</a:t>
            </a:r>
            <a:r>
              <a:rPr lang="fr-FR" sz="1300" dirty="0">
                <a:latin typeface="Comic Sans MS" panose="030F0702030302020204" pitchFamily="66" charset="0"/>
                <a:cs typeface="Times New Roman" panose="02020603050405020304" pitchFamily="18" charset="0"/>
              </a:rPr>
              <a:t>) = 40 g.mol</a:t>
            </a:r>
            <a:r>
              <a:rPr lang="fr-FR" sz="1300" baseline="30000" dirty="0">
                <a:latin typeface="Comic Sans MS" panose="030F0702030302020204" pitchFamily="66" charset="0"/>
                <a:cs typeface="Times New Roman" panose="02020603050405020304" pitchFamily="18" charset="0"/>
              </a:rPr>
              <a:t>-1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1C9307B8-C4EB-0DE0-0B49-010862614A3A}"/>
                  </a:ext>
                </a:extLst>
              </p:cNvPr>
              <p:cNvSpPr txBox="1"/>
              <p:nvPr/>
            </p:nvSpPr>
            <p:spPr>
              <a:xfrm>
                <a:off x="7770039" y="6314500"/>
                <a:ext cx="2669266" cy="4392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m:rPr>
                              <m:sty m:val="p"/>
                            </m:rP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num>
                        <m:den>
                          <m:r>
                            <m:rPr>
                              <m:sty m:val="p"/>
                            </m:rP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den>
                      </m:f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0,100</m:t>
                          </m:r>
                        </m:num>
                        <m:den>
                          <m: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40</m:t>
                          </m:r>
                        </m:den>
                      </m:f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=2,5.</m:t>
                      </m:r>
                      <m:sSup>
                        <m:sSup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12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mol</m:t>
                      </m:r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1C9307B8-C4EB-0DE0-0B49-010862614A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0039" y="6314500"/>
                <a:ext cx="2669266" cy="439223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>
            <a:extLst>
              <a:ext uri="{FF2B5EF4-FFF2-40B4-BE49-F238E27FC236}">
                <a16:creationId xmlns:a16="http://schemas.microsoft.com/office/drawing/2014/main" id="{C7953499-7D41-484F-B8DC-77C69332B7E7}"/>
              </a:ext>
            </a:extLst>
          </p:cNvPr>
          <p:cNvSpPr/>
          <p:nvPr/>
        </p:nvSpPr>
        <p:spPr>
          <a:xfrm>
            <a:off x="5807286" y="3539012"/>
            <a:ext cx="148790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Nombre d’Avogadro</a:t>
            </a:r>
          </a:p>
          <a:p>
            <a:r>
              <a:rPr lang="fr-FR" sz="1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fr-FR" sz="1200" baseline="-25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fr-FR" sz="1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6,022.10</a:t>
            </a:r>
            <a:r>
              <a:rPr lang="fr-FR" sz="12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23 </a:t>
            </a:r>
            <a:r>
              <a:rPr lang="fr-FR" sz="12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</a:t>
            </a:r>
            <a:r>
              <a:rPr lang="fr-FR" sz="12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fr-FR" sz="1200" dirty="0"/>
          </a:p>
        </p:txBody>
      </p:sp>
    </p:spTree>
    <p:extLst>
      <p:ext uri="{BB962C8B-B14F-4D97-AF65-F5344CB8AC3E}">
        <p14:creationId xmlns:p14="http://schemas.microsoft.com/office/powerpoint/2010/main" val="4005072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2C35EBB-7A26-0776-3C29-7915CA27F9B7}"/>
              </a:ext>
            </a:extLst>
          </p:cNvPr>
          <p:cNvSpPr txBox="1"/>
          <p:nvPr/>
        </p:nvSpPr>
        <p:spPr>
          <a:xfrm>
            <a:off x="1653829" y="267107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Les deux types de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solutés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qui existent ? 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E8EE69EE-B7A8-3A2B-F659-CC541A968167}"/>
              </a:ext>
            </a:extLst>
          </p:cNvPr>
          <p:cNvSpPr/>
          <p:nvPr/>
        </p:nvSpPr>
        <p:spPr>
          <a:xfrm>
            <a:off x="1640115" y="145143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4B153E1-2E7D-B844-6188-8AE5E7F70664}"/>
              </a:ext>
            </a:extLst>
          </p:cNvPr>
          <p:cNvSpPr txBox="1"/>
          <p:nvPr/>
        </p:nvSpPr>
        <p:spPr>
          <a:xfrm>
            <a:off x="2173059" y="844319"/>
            <a:ext cx="183696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Ionique et moléculaire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8FF010A-A379-E634-880C-F280243A0F3F}"/>
              </a:ext>
            </a:extLst>
          </p:cNvPr>
          <p:cNvSpPr/>
          <p:nvPr/>
        </p:nvSpPr>
        <p:spPr>
          <a:xfrm>
            <a:off x="4674000" y="166210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DC1CB82-CE54-EAD2-10DD-DC246F0DDCA6}"/>
              </a:ext>
            </a:extLst>
          </p:cNvPr>
          <p:cNvSpPr/>
          <p:nvPr/>
        </p:nvSpPr>
        <p:spPr>
          <a:xfrm>
            <a:off x="7693371" y="166210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2A93E46F-8B0A-14E3-B05D-9E5982EC9608}"/>
              </a:ext>
            </a:extLst>
          </p:cNvPr>
          <p:cNvSpPr/>
          <p:nvPr/>
        </p:nvSpPr>
        <p:spPr>
          <a:xfrm>
            <a:off x="1640115" y="1488031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C0F4A73B-4094-E293-D9D5-2A58CAB7E80B}"/>
              </a:ext>
            </a:extLst>
          </p:cNvPr>
          <p:cNvSpPr/>
          <p:nvPr/>
        </p:nvSpPr>
        <p:spPr>
          <a:xfrm>
            <a:off x="1640115" y="2850415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78210737-32E3-CA93-08DE-8B89DE8E1C3C}"/>
              </a:ext>
            </a:extLst>
          </p:cNvPr>
          <p:cNvSpPr/>
          <p:nvPr/>
        </p:nvSpPr>
        <p:spPr>
          <a:xfrm>
            <a:off x="1640115" y="4197084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D7AD8888-E92F-F370-B4FA-FAFC22E8A880}"/>
              </a:ext>
            </a:extLst>
          </p:cNvPr>
          <p:cNvSpPr/>
          <p:nvPr/>
        </p:nvSpPr>
        <p:spPr>
          <a:xfrm>
            <a:off x="1640115" y="5558267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60254EB-171D-F9E9-B63D-2D57241CF83B}"/>
              </a:ext>
            </a:extLst>
          </p:cNvPr>
          <p:cNvSpPr txBox="1"/>
          <p:nvPr/>
        </p:nvSpPr>
        <p:spPr>
          <a:xfrm>
            <a:off x="4584012" y="184739"/>
            <a:ext cx="29042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Équation de dissolution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 solide ionique chlorure de calcium CaC</a:t>
            </a:r>
            <a:r>
              <a:rPr lang="fr-FR" sz="2000" dirty="0">
                <a:latin typeface="French Script MT" panose="03020402040607040605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0049D6D-BE95-58A5-FB9E-AB90EA27297C}"/>
              </a:ext>
            </a:extLst>
          </p:cNvPr>
          <p:cNvSpPr/>
          <p:nvPr/>
        </p:nvSpPr>
        <p:spPr>
          <a:xfrm>
            <a:off x="4674000" y="1488031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C08EC205-A83D-AC99-D91A-D7D4482F2B43}"/>
              </a:ext>
            </a:extLst>
          </p:cNvPr>
          <p:cNvSpPr/>
          <p:nvPr/>
        </p:nvSpPr>
        <p:spPr>
          <a:xfrm>
            <a:off x="7693371" y="1488031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1FBB780-BEE3-F2D9-A1B1-181602732FDF}"/>
              </a:ext>
            </a:extLst>
          </p:cNvPr>
          <p:cNvSpPr/>
          <p:nvPr/>
        </p:nvSpPr>
        <p:spPr>
          <a:xfrm>
            <a:off x="4674000" y="2851048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98DC21A-E209-D6DD-BFE3-B674BFD23D21}"/>
              </a:ext>
            </a:extLst>
          </p:cNvPr>
          <p:cNvSpPr/>
          <p:nvPr/>
        </p:nvSpPr>
        <p:spPr>
          <a:xfrm>
            <a:off x="7693371" y="2854829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45B86BE-D2CA-9739-0453-BE65F281ED41}"/>
              </a:ext>
            </a:extLst>
          </p:cNvPr>
          <p:cNvSpPr/>
          <p:nvPr/>
        </p:nvSpPr>
        <p:spPr>
          <a:xfrm>
            <a:off x="4674000" y="4197084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2BC31BFE-B422-E53D-856F-A00ECB0DDA59}"/>
              </a:ext>
            </a:extLst>
          </p:cNvPr>
          <p:cNvSpPr/>
          <p:nvPr/>
        </p:nvSpPr>
        <p:spPr>
          <a:xfrm>
            <a:off x="7693371" y="4197717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0257D2B4-2138-A702-1A4A-1EF131C38F8E}"/>
              </a:ext>
            </a:extLst>
          </p:cNvPr>
          <p:cNvSpPr/>
          <p:nvPr/>
        </p:nvSpPr>
        <p:spPr>
          <a:xfrm>
            <a:off x="4674000" y="5558900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73A57395-3DCA-F0E7-68AC-841688946CDF}"/>
              </a:ext>
            </a:extLst>
          </p:cNvPr>
          <p:cNvSpPr/>
          <p:nvPr/>
        </p:nvSpPr>
        <p:spPr>
          <a:xfrm>
            <a:off x="7693371" y="5558267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580B13EF-C6F8-C1E5-81DE-4022B810A1DE}"/>
                  </a:ext>
                </a:extLst>
              </p:cNvPr>
              <p:cNvSpPr txBox="1"/>
              <p:nvPr/>
            </p:nvSpPr>
            <p:spPr>
              <a:xfrm>
                <a:off x="4921755" y="972266"/>
                <a:ext cx="2434772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sz="1400">
                          <a:solidFill>
                            <a:srgbClr val="FF0000"/>
                          </a:solidFill>
                        </a:rPr>
                        <m:t>CaC</m:t>
                      </m:r>
                      <m:r>
                        <m:rPr>
                          <m:nor/>
                        </m:rPr>
                        <a:rPr lang="fr-FR" sz="1400" dirty="0">
                          <a:solidFill>
                            <a:srgbClr val="FF0000"/>
                          </a:solidFill>
                          <a:latin typeface="French Script MT" panose="03020402040607040605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fr-FR" sz="1400" dirty="0">
                          <a:solidFill>
                            <a:srgbClr val="FF0000"/>
                          </a:solidFill>
                          <a:latin typeface="French Script MT" panose="03020402040607040605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2 (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s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)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m:rPr>
                          <m:nor/>
                        </m:rPr>
                        <a:rPr lang="fr-FR" sz="1400">
                          <a:solidFill>
                            <a:srgbClr val="FF0000"/>
                          </a:solidFill>
                        </a:rPr>
                        <m:t> </m:t>
                      </m:r>
                      <m:r>
                        <m:rPr>
                          <m:nor/>
                        </m:rPr>
                        <a:rPr lang="fr-FR" sz="1400">
                          <a:solidFill>
                            <a:srgbClr val="FF0000"/>
                          </a:solidFill>
                        </a:rPr>
                        <m:t>Ca</m:t>
                      </m:r>
                      <m:r>
                        <m:rPr>
                          <m:nor/>
                        </m:rPr>
                        <a:rPr lang="fr-FR" sz="1400" baseline="30000">
                          <a:solidFill>
                            <a:srgbClr val="FF0000"/>
                          </a:solidFill>
                        </a:rPr>
                        <m:t>2+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(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aq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)  + 2 </m:t>
                      </m:r>
                      <m:r>
                        <m:rPr>
                          <m:nor/>
                        </m:rPr>
                        <a:rPr lang="fr-FR" sz="1400">
                          <a:solidFill>
                            <a:srgbClr val="FF0000"/>
                          </a:solidFill>
                        </a:rPr>
                        <m:t>C</m:t>
                      </m:r>
                      <m:r>
                        <m:rPr>
                          <m:nor/>
                        </m:rPr>
                        <a:rPr lang="fr-FR" sz="1400" dirty="0">
                          <a:solidFill>
                            <a:srgbClr val="FF0000"/>
                          </a:solidFill>
                          <a:latin typeface="French Script MT" panose="03020402040607040605" pitchFamily="66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l</m:t>
                      </m:r>
                      <m:r>
                        <m:rPr>
                          <m:nor/>
                        </m:rPr>
                        <a:rPr lang="fr-FR" sz="1400" baseline="30000">
                          <a:solidFill>
                            <a:srgbClr val="FF0000"/>
                          </a:solidFill>
                        </a:rPr>
                        <m:t>−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(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aq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)</m:t>
                      </m:r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4" name="ZoneTexte 23">
                <a:extLst>
                  <a:ext uri="{FF2B5EF4-FFF2-40B4-BE49-F238E27FC236}">
                    <a16:creationId xmlns:a16="http://schemas.microsoft.com/office/drawing/2014/main" id="{580B13EF-C6F8-C1E5-81DE-4022B810A1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1755" y="972266"/>
                <a:ext cx="2434772" cy="307777"/>
              </a:xfrm>
              <a:prstGeom prst="rect">
                <a:avLst/>
              </a:prstGeom>
              <a:blipFill>
                <a:blip r:embed="rId2"/>
                <a:stretch>
                  <a:fillRect b="-1961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ZoneTexte 24">
            <a:extLst>
              <a:ext uri="{FF2B5EF4-FFF2-40B4-BE49-F238E27FC236}">
                <a16:creationId xmlns:a16="http://schemas.microsoft.com/office/drawing/2014/main" id="{84490F2D-3DD5-7869-0481-668D12C0C100}"/>
              </a:ext>
            </a:extLst>
          </p:cNvPr>
          <p:cNvSpPr txBox="1"/>
          <p:nvPr/>
        </p:nvSpPr>
        <p:spPr>
          <a:xfrm>
            <a:off x="7732657" y="254920"/>
            <a:ext cx="27474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en masse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d’une solution ? 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B67D163-12A9-3BFE-408F-775D96E3A0A4}"/>
              </a:ext>
            </a:extLst>
          </p:cNvPr>
          <p:cNvSpPr txBox="1"/>
          <p:nvPr/>
        </p:nvSpPr>
        <p:spPr>
          <a:xfrm>
            <a:off x="8050016" y="815814"/>
            <a:ext cx="2181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Masse de soluté dissout dans 1 L de solution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96C92D-7B44-3683-315C-24674C28EC11}"/>
              </a:ext>
            </a:extLst>
          </p:cNvPr>
          <p:cNvSpPr txBox="1"/>
          <p:nvPr/>
        </p:nvSpPr>
        <p:spPr>
          <a:xfrm>
            <a:off x="1665114" y="1515269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Formule de calcul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en masse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d’une solution 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038CB3F0-D33A-7D6E-FEE0-2EAA891D757F}"/>
                  </a:ext>
                </a:extLst>
              </p:cNvPr>
              <p:cNvSpPr txBox="1"/>
              <p:nvPr/>
            </p:nvSpPr>
            <p:spPr>
              <a:xfrm>
                <a:off x="2285600" y="2182654"/>
                <a:ext cx="1574800" cy="4974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sub>
                      </m:sSub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solut</m:t>
                              </m:r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solution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0" name="ZoneTexte 29">
                <a:extLst>
                  <a:ext uri="{FF2B5EF4-FFF2-40B4-BE49-F238E27FC236}">
                    <a16:creationId xmlns:a16="http://schemas.microsoft.com/office/drawing/2014/main" id="{038CB3F0-D33A-7D6E-FEE0-2EAA891D757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5600" y="2182654"/>
                <a:ext cx="1574800" cy="4974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ZoneTexte 30">
            <a:extLst>
              <a:ext uri="{FF2B5EF4-FFF2-40B4-BE49-F238E27FC236}">
                <a16:creationId xmlns:a16="http://schemas.microsoft.com/office/drawing/2014/main" id="{B018A852-7848-2270-252B-46588D500691}"/>
              </a:ext>
            </a:extLst>
          </p:cNvPr>
          <p:cNvSpPr txBox="1"/>
          <p:nvPr/>
        </p:nvSpPr>
        <p:spPr>
          <a:xfrm>
            <a:off x="4656257" y="1536686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en quantité de matière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d’une solution ? 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DCD633D3-E793-8CA4-CFD0-AD4EDA2BFE16}"/>
              </a:ext>
            </a:extLst>
          </p:cNvPr>
          <p:cNvSpPr txBox="1"/>
          <p:nvPr/>
        </p:nvSpPr>
        <p:spPr>
          <a:xfrm>
            <a:off x="4695146" y="2181494"/>
            <a:ext cx="2865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Quantité de matière de soluté dissout dans 1 L de solution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860BE91C-4578-C242-C78E-F20B91F82585}"/>
              </a:ext>
            </a:extLst>
          </p:cNvPr>
          <p:cNvSpPr txBox="1"/>
          <p:nvPr/>
        </p:nvSpPr>
        <p:spPr>
          <a:xfrm>
            <a:off x="1683657" y="2911150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Symbole et unité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en quantité de matière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745C691-CD58-EF0A-9882-ADDE5D131DD3}"/>
              </a:ext>
            </a:extLst>
          </p:cNvPr>
          <p:cNvSpPr txBox="1"/>
          <p:nvPr/>
        </p:nvSpPr>
        <p:spPr>
          <a:xfrm>
            <a:off x="1952172" y="3674302"/>
            <a:ext cx="24229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Symbole : C  -  unité : mol.L</a:t>
            </a:r>
            <a:r>
              <a:rPr lang="fr-FR" sz="14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-1</a:t>
            </a:r>
            <a:endParaRPr lang="fr-FR" sz="1400" baseline="30000" dirty="0">
              <a:solidFill>
                <a:srgbClr val="FF0000"/>
              </a:solidFill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D3AECCD-A281-2F1F-2BF5-DC056B0D1415}"/>
              </a:ext>
            </a:extLst>
          </p:cNvPr>
          <p:cNvSpPr txBox="1"/>
          <p:nvPr/>
        </p:nvSpPr>
        <p:spPr>
          <a:xfrm>
            <a:off x="1661486" y="4267864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Procédé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préparation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d’une solution à partir d’un soluté solide ?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1F4A6FDC-6DA7-1F0F-D128-FA00960451A8}"/>
              </a:ext>
            </a:extLst>
          </p:cNvPr>
          <p:cNvSpPr txBox="1"/>
          <p:nvPr/>
        </p:nvSpPr>
        <p:spPr>
          <a:xfrm>
            <a:off x="1889572" y="4986528"/>
            <a:ext cx="24039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dissolution</a:t>
            </a:r>
            <a:endParaRPr lang="fr-FR" sz="1400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097D96A9-65AC-A901-B6DC-D87ED72F129F}"/>
                  </a:ext>
                </a:extLst>
              </p:cNvPr>
              <p:cNvSpPr txBox="1"/>
              <p:nvPr/>
            </p:nvSpPr>
            <p:spPr>
              <a:xfrm>
                <a:off x="5210117" y="4993190"/>
                <a:ext cx="179937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sz="14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m:t>dilution</m:t>
                      </m:r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4" name="ZoneTexte 53">
                <a:extLst>
                  <a:ext uri="{FF2B5EF4-FFF2-40B4-BE49-F238E27FC236}">
                    <a16:creationId xmlns:a16="http://schemas.microsoft.com/office/drawing/2014/main" id="{097D96A9-65AC-A901-B6DC-D87ED72F12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0117" y="4993190"/>
                <a:ext cx="1799370" cy="3077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ZoneTexte 58">
            <a:extLst>
              <a:ext uri="{FF2B5EF4-FFF2-40B4-BE49-F238E27FC236}">
                <a16:creationId xmlns:a16="http://schemas.microsoft.com/office/drawing/2014/main" id="{772D1141-873B-DF7B-A2F0-E55D3EA43F5D}"/>
              </a:ext>
            </a:extLst>
          </p:cNvPr>
          <p:cNvSpPr txBox="1"/>
          <p:nvPr/>
        </p:nvSpPr>
        <p:spPr>
          <a:xfrm>
            <a:off x="7906503" y="4651265"/>
            <a:ext cx="240394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ajoute du solvant à une solution pour diminuer sa concentration.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561B50A3-2963-F7CA-8D0D-D644DFB616EA}"/>
              </a:ext>
            </a:extLst>
          </p:cNvPr>
          <p:cNvSpPr txBox="1"/>
          <p:nvPr/>
        </p:nvSpPr>
        <p:spPr>
          <a:xfrm>
            <a:off x="1624601" y="5581147"/>
            <a:ext cx="2815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</a:t>
            </a:r>
            <a:r>
              <a:rPr lang="fr-FR" sz="1400" b="1" u="sng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ou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formule de calcul du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facteur de dilution f ?</a:t>
            </a:r>
            <a:endParaRPr lang="fr-FR" sz="14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75A623C5-5263-0382-A89B-58A1CC45855B}"/>
              </a:ext>
            </a:extLst>
          </p:cNvPr>
          <p:cNvSpPr txBox="1"/>
          <p:nvPr/>
        </p:nvSpPr>
        <p:spPr>
          <a:xfrm>
            <a:off x="1654630" y="6038775"/>
            <a:ext cx="27204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400">
                <a:solidFill>
                  <a:srgbClr val="FF0000"/>
                </a:solidFill>
              </a:rPr>
              <a:t>Nombre de fois où on a dilué une solution.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76D8BE07-6A91-CA17-4B59-C45A28649248}"/>
              </a:ext>
            </a:extLst>
          </p:cNvPr>
          <p:cNvSpPr txBox="1"/>
          <p:nvPr/>
        </p:nvSpPr>
        <p:spPr>
          <a:xfrm>
            <a:off x="4681657" y="5595660"/>
            <a:ext cx="271358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Définition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solubilité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 soluté dans un solvant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fr-FR" sz="14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789500E8-7C03-69B3-1E8C-4A4D72A00684}"/>
              </a:ext>
            </a:extLst>
          </p:cNvPr>
          <p:cNvSpPr txBox="1"/>
          <p:nvPr/>
        </p:nvSpPr>
        <p:spPr>
          <a:xfrm>
            <a:off x="4744744" y="6041091"/>
            <a:ext cx="265815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Quantité de matière maximale de soluté pouvant être dissout dans 1L de solution.</a:t>
            </a: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B3C52807-04D8-1DFD-F2E0-B8CB39750DF3}"/>
              </a:ext>
            </a:extLst>
          </p:cNvPr>
          <p:cNvSpPr txBox="1"/>
          <p:nvPr/>
        </p:nvSpPr>
        <p:spPr>
          <a:xfrm>
            <a:off x="7626015" y="5571652"/>
            <a:ext cx="2978713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appelle-t-on une solution dans laquelle le soluté à atteint sa </a:t>
            </a:r>
            <a:r>
              <a:rPr lang="fr-FR" sz="13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maximale </a:t>
            </a:r>
            <a:r>
              <a:rPr lang="fr-FR" sz="13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69" name="ZoneTexte 68">
            <a:extLst>
              <a:ext uri="{FF2B5EF4-FFF2-40B4-BE49-F238E27FC236}">
                <a16:creationId xmlns:a16="http://schemas.microsoft.com/office/drawing/2014/main" id="{1C9307B8-C4EB-0DE0-0B49-010862614A3A}"/>
              </a:ext>
            </a:extLst>
          </p:cNvPr>
          <p:cNvSpPr txBox="1"/>
          <p:nvPr/>
        </p:nvSpPr>
        <p:spPr>
          <a:xfrm>
            <a:off x="7770039" y="6314500"/>
            <a:ext cx="266926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Solution saturée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5B2214DE-D22E-1C26-06D8-BA6C42AD05BE}"/>
              </a:ext>
            </a:extLst>
          </p:cNvPr>
          <p:cNvSpPr txBox="1"/>
          <p:nvPr/>
        </p:nvSpPr>
        <p:spPr>
          <a:xfrm>
            <a:off x="7677686" y="1535932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Formule de calcul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en quantité de matière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 d’une solution 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B2480B8-EBEC-2898-393C-534B0EBF24A9}"/>
                  </a:ext>
                </a:extLst>
              </p:cNvPr>
              <p:cNvSpPr txBox="1"/>
              <p:nvPr/>
            </p:nvSpPr>
            <p:spPr>
              <a:xfrm>
                <a:off x="8388842" y="2184883"/>
                <a:ext cx="1503402" cy="43973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n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olut</m:t>
                              </m:r>
                              <m: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solution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" name="ZoneTexte 6">
                <a:extLst>
                  <a:ext uri="{FF2B5EF4-FFF2-40B4-BE49-F238E27FC236}">
                    <a16:creationId xmlns:a16="http://schemas.microsoft.com/office/drawing/2014/main" id="{9B2480B8-EBEC-2898-393C-534B0EBF24A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8842" y="2184883"/>
                <a:ext cx="1503402" cy="43973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ZoneTexte 22">
            <a:extLst>
              <a:ext uri="{FF2B5EF4-FFF2-40B4-BE49-F238E27FC236}">
                <a16:creationId xmlns:a16="http://schemas.microsoft.com/office/drawing/2014/main" id="{1A6A11E3-F8CB-AB7B-F2D2-53B407C7092F}"/>
              </a:ext>
            </a:extLst>
          </p:cNvPr>
          <p:cNvSpPr txBox="1"/>
          <p:nvPr/>
        </p:nvSpPr>
        <p:spPr>
          <a:xfrm>
            <a:off x="4636614" y="2851049"/>
            <a:ext cx="27586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Formule de calcul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 de soluté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 on connaît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 concentration en masse C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m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et le volume V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C479B473-0378-A21E-AD50-D9AA897BF26B}"/>
                  </a:ext>
                </a:extLst>
              </p:cNvPr>
              <p:cNvSpPr txBox="1"/>
              <p:nvPr/>
            </p:nvSpPr>
            <p:spPr>
              <a:xfrm>
                <a:off x="4789113" y="3698591"/>
                <a:ext cx="275862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sSub>
                            <m:sSubPr>
                              <m:ctrlPr>
                                <a:rPr lang="fr-FR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solut</m:t>
                              </m:r>
                              <m:r>
                                <a:rPr lang="fr-FR" sz="14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é</m:t>
                              </m:r>
                            </m:sub>
                          </m:sSub>
                          <m: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C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m</m:t>
                          </m:r>
                        </m:sub>
                      </m:sSub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solution</m:t>
                          </m:r>
                        </m:sub>
                      </m:sSub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C479B473-0378-A21E-AD50-D9AA897BF2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9113" y="3698591"/>
                <a:ext cx="2758626" cy="3077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ZoneTexte 31">
            <a:extLst>
              <a:ext uri="{FF2B5EF4-FFF2-40B4-BE49-F238E27FC236}">
                <a16:creationId xmlns:a16="http://schemas.microsoft.com/office/drawing/2014/main" id="{E58F482E-4DD8-06C4-00C7-AC9C66479C06}"/>
              </a:ext>
            </a:extLst>
          </p:cNvPr>
          <p:cNvSpPr txBox="1"/>
          <p:nvPr/>
        </p:nvSpPr>
        <p:spPr>
          <a:xfrm>
            <a:off x="7706259" y="2918122"/>
            <a:ext cx="27586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Formule de calcul de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quantité de matière n de soluté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si on connaît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la C et V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6" name="ZoneTexte 35">
                <a:extLst>
                  <a:ext uri="{FF2B5EF4-FFF2-40B4-BE49-F238E27FC236}">
                    <a16:creationId xmlns:a16="http://schemas.microsoft.com/office/drawing/2014/main" id="{97A77162-A776-5C67-6FB8-06A7249BFF63}"/>
                  </a:ext>
                </a:extLst>
              </p:cNvPr>
              <p:cNvSpPr txBox="1"/>
              <p:nvPr/>
            </p:nvSpPr>
            <p:spPr>
              <a:xfrm>
                <a:off x="7693372" y="3698590"/>
                <a:ext cx="2904259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solut</m:t>
                          </m:r>
                          <m: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é</m:t>
                          </m:r>
                        </m:sub>
                      </m:sSub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sSub>
                        <m:sSubPr>
                          <m:ctrlPr>
                            <a:rPr lang="fr-FR" sz="14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V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fr-FR" sz="140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solution</m:t>
                          </m:r>
                        </m:sub>
                      </m:sSub>
                    </m:oMath>
                  </m:oMathPara>
                </a14:m>
                <a:endParaRPr lang="fr-FR" sz="14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6" name="ZoneTexte 35">
                <a:extLst>
                  <a:ext uri="{FF2B5EF4-FFF2-40B4-BE49-F238E27FC236}">
                    <a16:creationId xmlns:a16="http://schemas.microsoft.com/office/drawing/2014/main" id="{97A77162-A776-5C67-6FB8-06A7249BFF6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93372" y="3698590"/>
                <a:ext cx="2904259" cy="30777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ZoneTexte 38">
            <a:extLst>
              <a:ext uri="{FF2B5EF4-FFF2-40B4-BE49-F238E27FC236}">
                <a16:creationId xmlns:a16="http://schemas.microsoft.com/office/drawing/2014/main" id="{2893CBE8-41D5-0CF5-B37C-7E057D76E18E}"/>
              </a:ext>
            </a:extLst>
          </p:cNvPr>
          <p:cNvSpPr txBox="1"/>
          <p:nvPr/>
        </p:nvSpPr>
        <p:spPr>
          <a:xfrm>
            <a:off x="4744744" y="4275492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Procédé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préparation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d’une solution à partir d’une solution ?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162771FA-6282-847C-4AA6-6EB83358D303}"/>
              </a:ext>
            </a:extLst>
          </p:cNvPr>
          <p:cNvSpPr txBox="1"/>
          <p:nvPr/>
        </p:nvSpPr>
        <p:spPr>
          <a:xfrm>
            <a:off x="7732657" y="4268506"/>
            <a:ext cx="281577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Principe d’une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dilution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5" name="ZoneTexte 44">
                <a:extLst>
                  <a:ext uri="{FF2B5EF4-FFF2-40B4-BE49-F238E27FC236}">
                    <a16:creationId xmlns:a16="http://schemas.microsoft.com/office/drawing/2014/main" id="{41DAF1A8-B78A-84B0-6A76-FD34CED3CED5}"/>
                  </a:ext>
                </a:extLst>
              </p:cNvPr>
              <p:cNvSpPr txBox="1"/>
              <p:nvPr/>
            </p:nvSpPr>
            <p:spPr>
              <a:xfrm>
                <a:off x="2320644" y="6257959"/>
                <a:ext cx="1859470" cy="4704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  <m: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è</m:t>
                              </m:r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re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fille</m:t>
                              </m:r>
                            </m:sub>
                          </m:sSub>
                        </m:den>
                      </m:f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fille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V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  <m: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è</m:t>
                              </m:r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re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5" name="ZoneTexte 44">
                <a:extLst>
                  <a:ext uri="{FF2B5EF4-FFF2-40B4-BE49-F238E27FC236}">
                    <a16:creationId xmlns:a16="http://schemas.microsoft.com/office/drawing/2014/main" id="{41DAF1A8-B78A-84B0-6A76-FD34CED3CE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20644" y="6257959"/>
                <a:ext cx="1859470" cy="47045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5937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2C35EBB-7A26-0776-3C29-7915CA27F9B7}"/>
              </a:ext>
            </a:extLst>
          </p:cNvPr>
          <p:cNvSpPr txBox="1"/>
          <p:nvPr/>
        </p:nvSpPr>
        <p:spPr>
          <a:xfrm>
            <a:off x="1653829" y="267107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Paramètres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qui influencent la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solubilité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d’un soluté ?</a:t>
            </a:r>
          </a:p>
        </p:txBody>
      </p:sp>
      <p:sp>
        <p:nvSpPr>
          <p:cNvPr id="3" name="Rectangle : coins arrondis 2">
            <a:extLst>
              <a:ext uri="{FF2B5EF4-FFF2-40B4-BE49-F238E27FC236}">
                <a16:creationId xmlns:a16="http://schemas.microsoft.com/office/drawing/2014/main" id="{E8EE69EE-B7A8-3A2B-F659-CC541A968167}"/>
              </a:ext>
            </a:extLst>
          </p:cNvPr>
          <p:cNvSpPr/>
          <p:nvPr/>
        </p:nvSpPr>
        <p:spPr>
          <a:xfrm>
            <a:off x="1640115" y="145143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64B153E1-2E7D-B844-6188-8AE5E7F70664}"/>
              </a:ext>
            </a:extLst>
          </p:cNvPr>
          <p:cNvSpPr txBox="1"/>
          <p:nvPr/>
        </p:nvSpPr>
        <p:spPr>
          <a:xfrm>
            <a:off x="1917550" y="886964"/>
            <a:ext cx="21946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Solvant – température - pH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58FF010A-A379-E634-880C-F280243A0F3F}"/>
              </a:ext>
            </a:extLst>
          </p:cNvPr>
          <p:cNvSpPr/>
          <p:nvPr/>
        </p:nvSpPr>
        <p:spPr>
          <a:xfrm>
            <a:off x="4674000" y="166210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DC1CB82-CE54-EAD2-10DD-DC246F0DDCA6}"/>
              </a:ext>
            </a:extLst>
          </p:cNvPr>
          <p:cNvSpPr/>
          <p:nvPr/>
        </p:nvSpPr>
        <p:spPr>
          <a:xfrm>
            <a:off x="7693371" y="166210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2A93E46F-8B0A-14E3-B05D-9E5982EC9608}"/>
              </a:ext>
            </a:extLst>
          </p:cNvPr>
          <p:cNvSpPr/>
          <p:nvPr/>
        </p:nvSpPr>
        <p:spPr>
          <a:xfrm>
            <a:off x="1640115" y="1488031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C0F4A73B-4094-E293-D9D5-2A58CAB7E80B}"/>
              </a:ext>
            </a:extLst>
          </p:cNvPr>
          <p:cNvSpPr/>
          <p:nvPr/>
        </p:nvSpPr>
        <p:spPr>
          <a:xfrm>
            <a:off x="1640115" y="2850415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78210737-32E3-CA93-08DE-8B89DE8E1C3C}"/>
              </a:ext>
            </a:extLst>
          </p:cNvPr>
          <p:cNvSpPr/>
          <p:nvPr/>
        </p:nvSpPr>
        <p:spPr>
          <a:xfrm>
            <a:off x="1640115" y="4197084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D7AD8888-E92F-F370-B4FA-FAFC22E8A880}"/>
              </a:ext>
            </a:extLst>
          </p:cNvPr>
          <p:cNvSpPr/>
          <p:nvPr/>
        </p:nvSpPr>
        <p:spPr>
          <a:xfrm>
            <a:off x="1640115" y="5558267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60254EB-171D-F9E9-B63D-2D57241CF83B}"/>
              </a:ext>
            </a:extLst>
          </p:cNvPr>
          <p:cNvSpPr txBox="1"/>
          <p:nvPr/>
        </p:nvSpPr>
        <p:spPr>
          <a:xfrm>
            <a:off x="4640109" y="315224"/>
            <a:ext cx="29042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L’eau est-elle un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solvant polaire VRAI ou FAUX ?</a:t>
            </a:r>
            <a:endParaRPr lang="fr-FR" sz="14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60049D6D-BE95-58A5-FB9E-AB90EA27297C}"/>
              </a:ext>
            </a:extLst>
          </p:cNvPr>
          <p:cNvSpPr/>
          <p:nvPr/>
        </p:nvSpPr>
        <p:spPr>
          <a:xfrm>
            <a:off x="4674000" y="1488031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C08EC205-A83D-AC99-D91A-D7D4482F2B43}"/>
              </a:ext>
            </a:extLst>
          </p:cNvPr>
          <p:cNvSpPr/>
          <p:nvPr/>
        </p:nvSpPr>
        <p:spPr>
          <a:xfrm>
            <a:off x="7693371" y="1488031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B1FBB780-BEE3-F2D9-A1B1-181602732FDF}"/>
              </a:ext>
            </a:extLst>
          </p:cNvPr>
          <p:cNvSpPr/>
          <p:nvPr/>
        </p:nvSpPr>
        <p:spPr>
          <a:xfrm>
            <a:off x="4674000" y="2851048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298DC21A-E209-D6DD-BFE3-B674BFD23D21}"/>
              </a:ext>
            </a:extLst>
          </p:cNvPr>
          <p:cNvSpPr/>
          <p:nvPr/>
        </p:nvSpPr>
        <p:spPr>
          <a:xfrm>
            <a:off x="7693371" y="2854829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145B86BE-D2CA-9739-0453-BE65F281ED41}"/>
              </a:ext>
            </a:extLst>
          </p:cNvPr>
          <p:cNvSpPr/>
          <p:nvPr/>
        </p:nvSpPr>
        <p:spPr>
          <a:xfrm>
            <a:off x="4674000" y="4197084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2BC31BFE-B422-E53D-856F-A00ECB0DDA59}"/>
              </a:ext>
            </a:extLst>
          </p:cNvPr>
          <p:cNvSpPr/>
          <p:nvPr/>
        </p:nvSpPr>
        <p:spPr>
          <a:xfrm>
            <a:off x="7693371" y="4197717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0257D2B4-2138-A702-1A4A-1EF131C38F8E}"/>
              </a:ext>
            </a:extLst>
          </p:cNvPr>
          <p:cNvSpPr/>
          <p:nvPr/>
        </p:nvSpPr>
        <p:spPr>
          <a:xfrm>
            <a:off x="4674000" y="5558900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73A57395-3DCA-F0E7-68AC-841688946CDF}"/>
              </a:ext>
            </a:extLst>
          </p:cNvPr>
          <p:cNvSpPr/>
          <p:nvPr/>
        </p:nvSpPr>
        <p:spPr>
          <a:xfrm>
            <a:off x="7693371" y="5558267"/>
            <a:ext cx="2844000" cy="1188000"/>
          </a:xfrm>
          <a:prstGeom prst="roundRect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580B13EF-C6F8-C1E5-81DE-4022B810A1DE}"/>
              </a:ext>
            </a:extLst>
          </p:cNvPr>
          <p:cNvSpPr txBox="1"/>
          <p:nvPr/>
        </p:nvSpPr>
        <p:spPr>
          <a:xfrm>
            <a:off x="4892416" y="905871"/>
            <a:ext cx="243477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VRAI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84490F2D-3DD5-7869-0481-668D12C0C100}"/>
              </a:ext>
            </a:extLst>
          </p:cNvPr>
          <p:cNvSpPr txBox="1"/>
          <p:nvPr/>
        </p:nvSpPr>
        <p:spPr>
          <a:xfrm>
            <a:off x="7664343" y="207962"/>
            <a:ext cx="28157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quelle condition une liaison covalente est-elle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polaire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CB67D163-12A9-3BFE-408F-775D96E3A0A4}"/>
              </a:ext>
            </a:extLst>
          </p:cNvPr>
          <p:cNvSpPr txBox="1"/>
          <p:nvPr/>
        </p:nvSpPr>
        <p:spPr>
          <a:xfrm>
            <a:off x="7734535" y="627180"/>
            <a:ext cx="281577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Si les atomes ont des électronégativités suffisamment différentes</a:t>
            </a:r>
          </a:p>
        </p:txBody>
      </p:sp>
      <p:sp>
        <p:nvSpPr>
          <p:cNvPr id="28" name="ZoneTexte 27">
            <a:extLst>
              <a:ext uri="{FF2B5EF4-FFF2-40B4-BE49-F238E27FC236}">
                <a16:creationId xmlns:a16="http://schemas.microsoft.com/office/drawing/2014/main" id="{9596C92D-7B44-3683-315C-24674C28EC11}"/>
              </a:ext>
            </a:extLst>
          </p:cNvPr>
          <p:cNvSpPr txBox="1"/>
          <p:nvPr/>
        </p:nvSpPr>
        <p:spPr>
          <a:xfrm>
            <a:off x="1665114" y="1515269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hydrocarbure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(atomes C et H) est un solvant polaire.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VRAI ou FAUX ?</a:t>
            </a: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038CB3F0-D33A-7D6E-FEE0-2EAA891D757F}"/>
              </a:ext>
            </a:extLst>
          </p:cNvPr>
          <p:cNvSpPr txBox="1"/>
          <p:nvPr/>
        </p:nvSpPr>
        <p:spPr>
          <a:xfrm>
            <a:off x="2253102" y="2269251"/>
            <a:ext cx="15748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FAUX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B018A852-7848-2270-252B-46588D500691}"/>
              </a:ext>
            </a:extLst>
          </p:cNvPr>
          <p:cNvSpPr txBox="1"/>
          <p:nvPr/>
        </p:nvSpPr>
        <p:spPr>
          <a:xfrm>
            <a:off x="4598057" y="1464117"/>
            <a:ext cx="30357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espèce ionique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 dissout toujours facilement dans un solvant non polaire. </a:t>
            </a:r>
          </a:p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VRAI ou FAUX ?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DCD633D3-E793-8CA4-CFD0-AD4EDA2BFE16}"/>
              </a:ext>
            </a:extLst>
          </p:cNvPr>
          <p:cNvSpPr txBox="1"/>
          <p:nvPr/>
        </p:nvSpPr>
        <p:spPr>
          <a:xfrm>
            <a:off x="4695146" y="2370848"/>
            <a:ext cx="286537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FAUX</a:t>
            </a:r>
          </a:p>
        </p:txBody>
      </p:sp>
      <p:sp>
        <p:nvSpPr>
          <p:cNvPr id="38" name="ZoneTexte 37">
            <a:extLst>
              <a:ext uri="{FF2B5EF4-FFF2-40B4-BE49-F238E27FC236}">
                <a16:creationId xmlns:a16="http://schemas.microsoft.com/office/drawing/2014/main" id="{860BE91C-4578-C242-C78E-F20B91F82585}"/>
              </a:ext>
            </a:extLst>
          </p:cNvPr>
          <p:cNvSpPr txBox="1"/>
          <p:nvPr/>
        </p:nvSpPr>
        <p:spPr>
          <a:xfrm>
            <a:off x="1624601" y="2957317"/>
            <a:ext cx="28748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Comment appelle-t-on une espèce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très soluble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dans l’eau ?</a:t>
            </a:r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C745C691-CD58-EF0A-9882-ADDE5D131DD3}"/>
              </a:ext>
            </a:extLst>
          </p:cNvPr>
          <p:cNvSpPr txBox="1"/>
          <p:nvPr/>
        </p:nvSpPr>
        <p:spPr>
          <a:xfrm>
            <a:off x="1889572" y="3585568"/>
            <a:ext cx="242294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Hydrophile - hydrosoluble</a:t>
            </a:r>
            <a:endParaRPr lang="fr-FR" sz="1400" baseline="30000" dirty="0">
              <a:solidFill>
                <a:srgbClr val="FF0000"/>
              </a:solidFill>
            </a:endParaRP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6D3AECCD-A281-2F1F-2BF5-DC056B0D1415}"/>
              </a:ext>
            </a:extLst>
          </p:cNvPr>
          <p:cNvSpPr txBox="1"/>
          <p:nvPr/>
        </p:nvSpPr>
        <p:spPr>
          <a:xfrm>
            <a:off x="1661486" y="4224322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Facteur de dilution f ?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mère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5.10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mol.L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2.10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mol.L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endParaRPr lang="fr-FR" sz="1400" dirty="0">
              <a:latin typeface="Comic Sans MS" panose="030F0702030302020204" pitchFamily="66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561B50A3-2963-F7CA-8D0D-D644DFB616EA}"/>
              </a:ext>
            </a:extLst>
          </p:cNvPr>
          <p:cNvSpPr txBox="1"/>
          <p:nvPr/>
        </p:nvSpPr>
        <p:spPr>
          <a:xfrm>
            <a:off x="1685407" y="5561721"/>
            <a:ext cx="284400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Matériel nécessaire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pour préparer une solution par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dilution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75A623C5-5263-0382-A89B-58A1CC45855B}"/>
              </a:ext>
            </a:extLst>
          </p:cNvPr>
          <p:cNvSpPr txBox="1"/>
          <p:nvPr/>
        </p:nvSpPr>
        <p:spPr>
          <a:xfrm>
            <a:off x="1701473" y="6215412"/>
            <a:ext cx="272048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Pipette jaugée – fiole jaugée – pipette simple - (</a:t>
            </a:r>
            <a:r>
              <a:rPr lang="fr-FR" sz="1400" dirty="0" err="1">
                <a:solidFill>
                  <a:srgbClr val="FF0000"/>
                </a:solidFill>
              </a:rPr>
              <a:t>becher</a:t>
            </a:r>
            <a:r>
              <a:rPr lang="fr-FR" sz="1400" dirty="0">
                <a:solidFill>
                  <a:srgbClr val="FF0000"/>
                </a:solidFill>
              </a:rPr>
              <a:t>)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76D8BE07-6A91-CA17-4B59-C45A28649248}"/>
              </a:ext>
            </a:extLst>
          </p:cNvPr>
          <p:cNvSpPr txBox="1"/>
          <p:nvPr/>
        </p:nvSpPr>
        <p:spPr>
          <a:xfrm>
            <a:off x="4615434" y="5582889"/>
            <a:ext cx="2928933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veut préparer 100 </a:t>
            </a:r>
            <a:r>
              <a:rPr lang="fr-FR" sz="14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solution 5 fois moins concentrée qu’une solution mère. </a:t>
            </a:r>
          </a:p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Volume à prélever ?</a:t>
            </a:r>
          </a:p>
        </p:txBody>
      </p:sp>
      <p:sp>
        <p:nvSpPr>
          <p:cNvPr id="67" name="ZoneTexte 66">
            <a:extLst>
              <a:ext uri="{FF2B5EF4-FFF2-40B4-BE49-F238E27FC236}">
                <a16:creationId xmlns:a16="http://schemas.microsoft.com/office/drawing/2014/main" id="{789500E8-7C03-69B3-1E8C-4A4D72A00684}"/>
              </a:ext>
            </a:extLst>
          </p:cNvPr>
          <p:cNvSpPr txBox="1"/>
          <p:nvPr/>
        </p:nvSpPr>
        <p:spPr>
          <a:xfrm>
            <a:off x="6445403" y="6388918"/>
            <a:ext cx="98351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r-FR" sz="1400" dirty="0">
                <a:solidFill>
                  <a:srgbClr val="FF0000"/>
                </a:solidFill>
              </a:rPr>
              <a:t>20 </a:t>
            </a:r>
            <a:r>
              <a:rPr lang="fr-FR" sz="1400" dirty="0" err="1">
                <a:solidFill>
                  <a:srgbClr val="FF0000"/>
                </a:solidFill>
              </a:rPr>
              <a:t>mL</a:t>
            </a:r>
            <a:endParaRPr lang="fr-FR" sz="1400" dirty="0">
              <a:solidFill>
                <a:srgbClr val="FF0000"/>
              </a:solidFill>
            </a:endParaRPr>
          </a:p>
        </p:txBody>
      </p:sp>
      <p:sp>
        <p:nvSpPr>
          <p:cNvPr id="68" name="ZoneTexte 67">
            <a:extLst>
              <a:ext uri="{FF2B5EF4-FFF2-40B4-BE49-F238E27FC236}">
                <a16:creationId xmlns:a16="http://schemas.microsoft.com/office/drawing/2014/main" id="{B3C52807-04D8-1DFD-F2E0-B8CB39750DF3}"/>
              </a:ext>
            </a:extLst>
          </p:cNvPr>
          <p:cNvSpPr txBox="1"/>
          <p:nvPr/>
        </p:nvSpPr>
        <p:spPr>
          <a:xfrm>
            <a:off x="7651186" y="5735821"/>
            <a:ext cx="29787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Équation de dissolution </a:t>
            </a:r>
            <a:r>
              <a:rPr lang="fr-FR" sz="12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 solide moléculaire diiode I</a:t>
            </a:r>
            <a:r>
              <a:rPr lang="fr-FR" sz="12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fr-FR" sz="12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1C9307B8-C4EB-0DE0-0B49-010862614A3A}"/>
                  </a:ext>
                </a:extLst>
              </p:cNvPr>
              <p:cNvSpPr txBox="1"/>
              <p:nvPr/>
            </p:nvSpPr>
            <p:spPr>
              <a:xfrm>
                <a:off x="7770039" y="6314500"/>
                <a:ext cx="2669266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2 (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s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)</m:t>
                      </m:r>
                      <m:r>
                        <a:rPr lang="fr-FR" sz="14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⟶</m:t>
                      </m:r>
                      <m:r>
                        <m:rPr>
                          <m:nor/>
                        </m:rPr>
                        <a:rPr lang="fr-FR" sz="14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2 (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aq</m:t>
                      </m:r>
                      <m:r>
                        <m:rPr>
                          <m:nor/>
                        </m:rPr>
                        <a:rPr lang="fr-FR" sz="1400" baseline="-25000">
                          <a:solidFill>
                            <a:srgbClr val="FF0000"/>
                          </a:solidFill>
                        </a:rPr>
                        <m:t>)</m:t>
                      </m:r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9" name="ZoneTexte 68">
                <a:extLst>
                  <a:ext uri="{FF2B5EF4-FFF2-40B4-BE49-F238E27FC236}">
                    <a16:creationId xmlns:a16="http://schemas.microsoft.com/office/drawing/2014/main" id="{1C9307B8-C4EB-0DE0-0B49-010862614A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70039" y="6314500"/>
                <a:ext cx="2669266" cy="307777"/>
              </a:xfrm>
              <a:prstGeom prst="rect">
                <a:avLst/>
              </a:prstGeom>
              <a:blipFill>
                <a:blip r:embed="rId2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ZoneTexte 3">
            <a:extLst>
              <a:ext uri="{FF2B5EF4-FFF2-40B4-BE49-F238E27FC236}">
                <a16:creationId xmlns:a16="http://schemas.microsoft.com/office/drawing/2014/main" id="{5B2214DE-D22E-1C26-06D8-BA6C42AD05BE}"/>
              </a:ext>
            </a:extLst>
          </p:cNvPr>
          <p:cNvSpPr txBox="1"/>
          <p:nvPr/>
        </p:nvSpPr>
        <p:spPr>
          <a:xfrm>
            <a:off x="7634144" y="1535932"/>
            <a:ext cx="29522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corps gras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(non polaire) se dissout-il plus facilement dans de l’eau ou dans un hydrocarbure ?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2480B8-EBEC-2898-393C-534B0EBF24A9}"/>
              </a:ext>
            </a:extLst>
          </p:cNvPr>
          <p:cNvSpPr txBox="1"/>
          <p:nvPr/>
        </p:nvSpPr>
        <p:spPr>
          <a:xfrm>
            <a:off x="7740808" y="2321017"/>
            <a:ext cx="277496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</a:rPr>
              <a:t>Un hydrocarbure (non polaire)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1A6A11E3-F8CB-AB7B-F2D2-53B407C7092F}"/>
              </a:ext>
            </a:extLst>
          </p:cNvPr>
          <p:cNvSpPr txBox="1"/>
          <p:nvPr/>
        </p:nvSpPr>
        <p:spPr>
          <a:xfrm>
            <a:off x="4699369" y="2851048"/>
            <a:ext cx="275862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Quantité de matière n 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 soluté dans 400 </a:t>
            </a:r>
            <a:r>
              <a:rPr lang="fr-FR" sz="14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solution 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 = 5 x 10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mol.L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C479B473-0378-A21E-AD50-D9AA897BF26B}"/>
                  </a:ext>
                </a:extLst>
              </p:cNvPr>
              <p:cNvSpPr txBox="1"/>
              <p:nvPr/>
            </p:nvSpPr>
            <p:spPr>
              <a:xfrm>
                <a:off x="4819818" y="3543792"/>
                <a:ext cx="275862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n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C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=5</m:t>
                      </m:r>
                      <m:r>
                        <a:rPr lang="fr-F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</m:t>
                      </m:r>
                      <m:sSup>
                        <m:sSup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10</m:t>
                          </m:r>
                        </m:e>
                        <m:sup>
                          <m: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sup>
                      </m:sSup>
                      <m:r>
                        <a:rPr lang="fr-F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×0,400</m:t>
                      </m:r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  <a:p>
                <a:r>
                  <a:rPr lang="fr-FR" sz="12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n</m:t>
                    </m:r>
                    <m:r>
                      <a:rPr lang="fr-FR" sz="1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=2</m:t>
                    </m:r>
                    <m:r>
                      <a:rPr lang="fr-FR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−3</m:t>
                        </m:r>
                      </m:sup>
                    </m:sSup>
                  </m:oMath>
                </a14:m>
                <a:r>
                  <a:rPr lang="fr-FR" sz="1200" dirty="0">
                    <a:solidFill>
                      <a:srgbClr val="FF0000"/>
                    </a:solidFill>
                  </a:rPr>
                  <a:t> mol</a:t>
                </a:r>
              </a:p>
            </p:txBody>
          </p:sp>
        </mc:Choice>
        <mc:Fallback>
          <p:sp>
            <p:nvSpPr>
              <p:cNvPr id="29" name="ZoneTexte 28">
                <a:extLst>
                  <a:ext uri="{FF2B5EF4-FFF2-40B4-BE49-F238E27FC236}">
                    <a16:creationId xmlns:a16="http://schemas.microsoft.com/office/drawing/2014/main" id="{C479B473-0378-A21E-AD50-D9AA897BF2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9818" y="3543792"/>
                <a:ext cx="2758626" cy="461665"/>
              </a:xfrm>
              <a:prstGeom prst="rect">
                <a:avLst/>
              </a:prstGeom>
              <a:blipFill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ZoneTexte 31">
            <a:extLst>
              <a:ext uri="{FF2B5EF4-FFF2-40B4-BE49-F238E27FC236}">
                <a16:creationId xmlns:a16="http://schemas.microsoft.com/office/drawing/2014/main" id="{E58F482E-4DD8-06C4-00C7-AC9C66479C06}"/>
              </a:ext>
            </a:extLst>
          </p:cNvPr>
          <p:cNvSpPr txBox="1"/>
          <p:nvPr/>
        </p:nvSpPr>
        <p:spPr>
          <a:xfrm>
            <a:off x="7706259" y="2808410"/>
            <a:ext cx="27586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Masse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KC</a:t>
            </a:r>
            <a:r>
              <a:rPr lang="fr-FR" sz="2000" dirty="0">
                <a:latin typeface="French Script MT" panose="03020402040607040605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à peser pour préparer 250 </a:t>
            </a:r>
            <a:r>
              <a:rPr lang="fr-FR" sz="14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solution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2 g.L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893CBE8-41D5-0CF5-B37C-7E057D76E18E}"/>
              </a:ext>
            </a:extLst>
          </p:cNvPr>
          <p:cNvSpPr txBox="1"/>
          <p:nvPr/>
        </p:nvSpPr>
        <p:spPr>
          <a:xfrm>
            <a:off x="4643027" y="4231950"/>
            <a:ext cx="290425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dissout 1,4 x 10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mol d’acide ascorbique dans 25 </a:t>
            </a:r>
            <a:r>
              <a:rPr lang="fr-FR" sz="1400" dirty="0" err="1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mL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d’eau.</a:t>
            </a:r>
          </a:p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 C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(mol.L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?</a:t>
            </a:r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162771FA-6282-847C-4AA6-6EB83358D303}"/>
              </a:ext>
            </a:extLst>
          </p:cNvPr>
          <p:cNvSpPr txBox="1"/>
          <p:nvPr/>
        </p:nvSpPr>
        <p:spPr>
          <a:xfrm>
            <a:off x="7732657" y="4268505"/>
            <a:ext cx="281577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dilue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4 fois une solution</a:t>
            </a:r>
          </a:p>
          <a:p>
            <a:pPr algn="ctr"/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fr-FR" sz="1400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mère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3,2.10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fr-FR" sz="14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mol.L</a:t>
            </a:r>
            <a:r>
              <a:rPr lang="fr-FR" sz="1400" baseline="30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pPr algn="ctr"/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</a:t>
            </a:r>
            <a:r>
              <a:rPr lang="fr-FR" sz="1400" b="1" baseline="-25000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fille</a:t>
            </a:r>
            <a:r>
              <a:rPr lang="fr-FR" sz="1400" b="1" dirty="0">
                <a:latin typeface="Comic Sans MS" panose="030F0702030302020204" pitchFamily="66" charset="0"/>
                <a:ea typeface="Times New Roman" panose="02020603050405020304" pitchFamily="18" charset="0"/>
                <a:cs typeface="Times New Roman" panose="02020603050405020304" pitchFamily="18" charset="0"/>
              </a:rPr>
              <a:t> = 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983F1CA1-6AB7-7E10-6D7F-62E057042B3A}"/>
                  </a:ext>
                </a:extLst>
              </p:cNvPr>
              <p:cNvSpPr txBox="1"/>
              <p:nvPr/>
            </p:nvSpPr>
            <p:spPr>
              <a:xfrm>
                <a:off x="7968630" y="3550833"/>
                <a:ext cx="275862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×</m:t>
                      </m:r>
                      <m:r>
                        <m:rPr>
                          <m:sty m:val="p"/>
                        </m:rP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V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fr-F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×0,250</m:t>
                      </m:r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m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0,500 </m:t>
                      </m:r>
                      <m:r>
                        <a:rPr lang="fr-F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𝑔</m:t>
                      </m:r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ZoneTexte 5">
                <a:extLst>
                  <a:ext uri="{FF2B5EF4-FFF2-40B4-BE49-F238E27FC236}">
                    <a16:creationId xmlns:a16="http://schemas.microsoft.com/office/drawing/2014/main" id="{983F1CA1-6AB7-7E10-6D7F-62E057042B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68630" y="3550833"/>
                <a:ext cx="2758626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CF0CA24E-86BE-BB72-BA23-882DA1E80EC2}"/>
                  </a:ext>
                </a:extLst>
              </p:cNvPr>
              <p:cNvSpPr txBox="1"/>
              <p:nvPr/>
            </p:nvSpPr>
            <p:spPr>
              <a:xfrm>
                <a:off x="2085135" y="4886665"/>
                <a:ext cx="1859470" cy="47045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fr-FR" sz="12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m</m:t>
                              </m:r>
                              <m: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è</m:t>
                              </m:r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re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fr-FR" sz="12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C</m:t>
                              </m:r>
                            </m:e>
                            <m:sub>
                              <m:r>
                                <m:rPr>
                                  <m:sty m:val="p"/>
                                </m:rPr>
                                <a:rPr lang="fr-FR" sz="120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fille</m:t>
                              </m:r>
                            </m:sub>
                          </m:sSub>
                        </m:den>
                      </m:f>
                      <m:r>
                        <a:rPr lang="fr-FR" sz="120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fr-FR" sz="120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2,5</m:t>
                      </m:r>
                    </m:oMath>
                  </m:oMathPara>
                </a14:m>
                <a:endParaRPr lang="fr-FR" sz="1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3" name="ZoneTexte 32">
                <a:extLst>
                  <a:ext uri="{FF2B5EF4-FFF2-40B4-BE49-F238E27FC236}">
                    <a16:creationId xmlns:a16="http://schemas.microsoft.com/office/drawing/2014/main" id="{CF0CA24E-86BE-BB72-BA23-882DA1E80EC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5135" y="4886665"/>
                <a:ext cx="1859470" cy="47045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id="{3DE1E96E-1BAB-0A6C-7643-60C10E6BAB43}"/>
                  </a:ext>
                </a:extLst>
              </p:cNvPr>
              <p:cNvSpPr txBox="1"/>
              <p:nvPr/>
            </p:nvSpPr>
            <p:spPr>
              <a:xfrm>
                <a:off x="4786490" y="4942668"/>
                <a:ext cx="2646625" cy="3945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fr-FR" sz="1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C</m:t>
                    </m:r>
                    <m:r>
                      <a:rPr lang="fr-FR" sz="1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fr-FR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fr-FR" sz="12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n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fr-FR" sz="12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solut</m:t>
                            </m:r>
                            <m:r>
                              <a:rPr lang="fr-FR" sz="12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é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fr-FR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fr-FR" sz="12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V</m:t>
                            </m:r>
                          </m:e>
                          <m:sub>
                            <m:r>
                              <m:rPr>
                                <m:sty m:val="p"/>
                              </m:rPr>
                              <a:rPr lang="fr-FR" sz="120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solution</m:t>
                            </m:r>
                          </m:sub>
                        </m:sSub>
                      </m:den>
                    </m:f>
                    <m:r>
                      <a:rPr lang="fr-FR" sz="120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fr-FR" sz="12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1,4</m:t>
                        </m:r>
                        <m: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×</m:t>
                        </m:r>
                        <m:sSup>
                          <m:sSupPr>
                            <m:ctrlPr>
                              <a:rPr lang="fr-FR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fr-FR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  <m:sup>
                            <m:r>
                              <a:rPr lang="fr-FR" sz="12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−3</m:t>
                            </m:r>
                          </m:sup>
                        </m:sSup>
                      </m:num>
                      <m:den>
                        <m: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0,025</m:t>
                        </m:r>
                      </m:den>
                    </m:f>
                    <m:r>
                      <a:rPr lang="fr-FR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=5,6</m:t>
                    </m:r>
                    <m:r>
                      <a:rPr lang="fr-FR" sz="1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fr-FR" sz="1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fr-FR" sz="12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5" name="ZoneTexte 34">
                <a:extLst>
                  <a:ext uri="{FF2B5EF4-FFF2-40B4-BE49-F238E27FC236}">
                    <a16:creationId xmlns:a16="http://schemas.microsoft.com/office/drawing/2014/main" id="{3DE1E96E-1BAB-0A6C-7643-60C10E6BAB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6490" y="4942668"/>
                <a:ext cx="2646625" cy="3945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fr-F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ZoneTexte 41">
            <a:extLst>
              <a:ext uri="{FF2B5EF4-FFF2-40B4-BE49-F238E27FC236}">
                <a16:creationId xmlns:a16="http://schemas.microsoft.com/office/drawing/2014/main" id="{07DFA2B3-C655-53E1-B4C5-F574BBA22997}"/>
              </a:ext>
            </a:extLst>
          </p:cNvPr>
          <p:cNvSpPr txBox="1"/>
          <p:nvPr/>
        </p:nvSpPr>
        <p:spPr>
          <a:xfrm>
            <a:off x="8099144" y="5017020"/>
            <a:ext cx="20827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</a:t>
            </a:r>
            <a:r>
              <a:rPr lang="fr-FR" sz="1400" baseline="-25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fille</a:t>
            </a:r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= 8.10</a:t>
            </a:r>
            <a:r>
              <a:rPr lang="fr-FR" sz="14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-3</a:t>
            </a:r>
            <a:r>
              <a:rPr lang="fr-FR" sz="14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mol.L</a:t>
            </a:r>
            <a:r>
              <a:rPr lang="fr-FR" sz="1400" baseline="30000" dirty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193213108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764</Words>
  <Application>Microsoft Office PowerPoint</Application>
  <PresentationFormat>Grand écran</PresentationFormat>
  <Paragraphs>110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Comic Sans MS</vt:lpstr>
      <vt:lpstr>French Script MT</vt:lpstr>
      <vt:lpstr>Symbol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utilisateur</cp:lastModifiedBy>
  <cp:revision>1</cp:revision>
  <dcterms:created xsi:type="dcterms:W3CDTF">2025-06-16T04:21:13Z</dcterms:created>
  <dcterms:modified xsi:type="dcterms:W3CDTF">2025-06-16T04:22:46Z</dcterms:modified>
</cp:coreProperties>
</file>