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75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A6D05-9C74-C637-2B21-40BCD5194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78EFEA-962B-FB43-1BA4-8D28B2CFB9A7}"/>
              </a:ext>
            </a:extLst>
          </p:cNvPr>
          <p:cNvSpPr txBox="1"/>
          <p:nvPr/>
        </p:nvSpPr>
        <p:spPr>
          <a:xfrm>
            <a:off x="268942" y="527125"/>
            <a:ext cx="5373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>
                <a:solidFill>
                  <a:srgbClr val="002060"/>
                </a:solidFill>
              </a:rPr>
              <a:t>Exemples : Séquence 11 -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3162416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7D3D5-16E7-D16D-BD50-601ABA144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3E63203-A528-E059-845E-6629B1865DBC}"/>
              </a:ext>
            </a:extLst>
          </p:cNvPr>
          <p:cNvSpPr txBox="1"/>
          <p:nvPr/>
        </p:nvSpPr>
        <p:spPr>
          <a:xfrm>
            <a:off x="158857" y="257554"/>
            <a:ext cx="2829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dire du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travail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forces de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frottements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général 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81880220-2BDC-D983-00D8-2DE853214F0C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CD17876-F0F9-1490-F4BE-8562854B35B4}"/>
              </a:ext>
            </a:extLst>
          </p:cNvPr>
          <p:cNvSpPr txBox="1"/>
          <p:nvPr/>
        </p:nvSpPr>
        <p:spPr>
          <a:xfrm>
            <a:off x="126545" y="1014978"/>
            <a:ext cx="29042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Il est toujours résistant (&lt; 0) 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8B20237-5C9E-9499-8D7A-80DE68EF9E5E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A416B32-9794-02B6-74AB-BC88C3ED0BBE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3BAB935C-D323-0CE9-48DD-7A14E8699AAB}"/>
              </a:ext>
            </a:extLst>
          </p:cNvPr>
          <p:cNvSpPr/>
          <p:nvPr/>
        </p:nvSpPr>
        <p:spPr>
          <a:xfrm>
            <a:off x="116115" y="1488031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E20557EA-9F67-57DF-D019-BC13BC39DED6}"/>
              </a:ext>
            </a:extLst>
          </p:cNvPr>
          <p:cNvSpPr/>
          <p:nvPr/>
        </p:nvSpPr>
        <p:spPr>
          <a:xfrm>
            <a:off x="116115" y="2850415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0E6BB3F-55F6-3D83-8C77-059C98881C2E}"/>
              </a:ext>
            </a:extLst>
          </p:cNvPr>
          <p:cNvSpPr txBox="1"/>
          <p:nvPr/>
        </p:nvSpPr>
        <p:spPr>
          <a:xfrm>
            <a:off x="3132257" y="219493"/>
            <a:ext cx="29042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 de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l’énergie cinétique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voiture (1200 kg) à 50 km/h.</a:t>
            </a:r>
            <a:endParaRPr lang="fr-FR" sz="13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678240C-540E-3C8E-45B4-6C6A8DA647DE}"/>
              </a:ext>
            </a:extLst>
          </p:cNvPr>
          <p:cNvSpPr/>
          <p:nvPr/>
        </p:nvSpPr>
        <p:spPr>
          <a:xfrm>
            <a:off x="3150000" y="1488031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1B6E1E5B-7EA1-D021-00E4-7875F6FE973F}"/>
              </a:ext>
            </a:extLst>
          </p:cNvPr>
          <p:cNvSpPr/>
          <p:nvPr/>
        </p:nvSpPr>
        <p:spPr>
          <a:xfrm>
            <a:off x="6169371" y="1488031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96523DA3-32DD-BD71-496E-884A8AF8B059}"/>
              </a:ext>
            </a:extLst>
          </p:cNvPr>
          <p:cNvSpPr/>
          <p:nvPr/>
        </p:nvSpPr>
        <p:spPr>
          <a:xfrm>
            <a:off x="3150000" y="2851048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E67E84BB-D28E-A4E6-6BA6-E11366A6E168}"/>
              </a:ext>
            </a:extLst>
          </p:cNvPr>
          <p:cNvSpPr/>
          <p:nvPr/>
        </p:nvSpPr>
        <p:spPr>
          <a:xfrm>
            <a:off x="6169371" y="2854829"/>
            <a:ext cx="2844000" cy="1188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F9A3A44-0D63-F94A-BBE5-DBFA7F4574FC}"/>
              </a:ext>
            </a:extLst>
          </p:cNvPr>
          <p:cNvSpPr txBox="1"/>
          <p:nvPr/>
        </p:nvSpPr>
        <p:spPr>
          <a:xfrm>
            <a:off x="3145911" y="1035338"/>
            <a:ext cx="29305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 err="1">
                <a:solidFill>
                  <a:srgbClr val="FF0000"/>
                </a:solidFill>
              </a:rPr>
              <a:t>Ec</a:t>
            </a:r>
            <a:r>
              <a:rPr lang="fr-FR" sz="1200" dirty="0">
                <a:solidFill>
                  <a:srgbClr val="FF0000"/>
                </a:solidFill>
              </a:rPr>
              <a:t> = 0,5mv² = 0,5 x 1200 x 708² = 3,0 x 10</a:t>
            </a:r>
            <a:r>
              <a:rPr lang="fr-FR" sz="1200" baseline="30000" dirty="0">
                <a:solidFill>
                  <a:srgbClr val="FF0000"/>
                </a:solidFill>
              </a:rPr>
              <a:t>8</a:t>
            </a:r>
            <a:r>
              <a:rPr lang="fr-FR" sz="1200" dirty="0">
                <a:solidFill>
                  <a:srgbClr val="FF0000"/>
                </a:solidFill>
              </a:rPr>
              <a:t> J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336F186-706F-82BA-67F6-88115488EEEE}"/>
              </a:ext>
            </a:extLst>
          </p:cNvPr>
          <p:cNvSpPr txBox="1"/>
          <p:nvPr/>
        </p:nvSpPr>
        <p:spPr>
          <a:xfrm>
            <a:off x="6039845" y="182038"/>
            <a:ext cx="305388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 du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travail d’une force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= 4N</a:t>
            </a:r>
          </a:p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Déplacement AB = 50 cm</a:t>
            </a:r>
          </a:p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Angle 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 = 20°</a:t>
            </a:r>
            <a:endParaRPr lang="fr-FR" sz="13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AF36A2C-DA52-197A-C781-824240A1976A}"/>
              </a:ext>
            </a:extLst>
          </p:cNvPr>
          <p:cNvSpPr txBox="1"/>
          <p:nvPr/>
        </p:nvSpPr>
        <p:spPr>
          <a:xfrm>
            <a:off x="6450812" y="936895"/>
            <a:ext cx="21810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aseline="30000" dirty="0">
                <a:solidFill>
                  <a:srgbClr val="FF0000"/>
                </a:solidFill>
              </a:rPr>
              <a:t>W = F x AB x cos </a:t>
            </a:r>
            <a:r>
              <a:rPr lang="fr-FR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</a:p>
          <a:p>
            <a:pPr algn="ctr"/>
            <a:r>
              <a:rPr lang="fr-FR" baseline="30000" dirty="0">
                <a:solidFill>
                  <a:srgbClr val="FF0000"/>
                </a:solidFill>
              </a:rPr>
              <a:t>W = 4 x 0,50 x cos </a:t>
            </a:r>
            <a:r>
              <a:rPr lang="fr-FR" baseline="30000" dirty="0">
                <a:solidFill>
                  <a:srgbClr val="FF0000"/>
                </a:solidFill>
                <a:sym typeface="Symbol" panose="05050102010706020507" pitchFamily="18" charset="2"/>
              </a:rPr>
              <a:t>20 = 1,9 J </a:t>
            </a:r>
            <a:endParaRPr lang="fr-FR" baseline="30000" dirty="0">
              <a:solidFill>
                <a:srgbClr val="FF0000"/>
              </a:solidFill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D6DDB6E-CA61-4B69-5104-FBC9C52E34D8}"/>
              </a:ext>
            </a:extLst>
          </p:cNvPr>
          <p:cNvSpPr txBox="1"/>
          <p:nvPr/>
        </p:nvSpPr>
        <p:spPr>
          <a:xfrm>
            <a:off x="53695" y="1553153"/>
            <a:ext cx="28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évolue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l’énergie mécanique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système en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chute libre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CA0CD029-1DE8-D23A-3AB9-54DE2C678E45}"/>
              </a:ext>
            </a:extLst>
          </p:cNvPr>
          <p:cNvSpPr txBox="1"/>
          <p:nvPr/>
        </p:nvSpPr>
        <p:spPr>
          <a:xfrm>
            <a:off x="205125" y="2368169"/>
            <a:ext cx="27248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Elle est constante ! </a:t>
            </a:r>
            <a:endParaRPr lang="fr-FR" sz="1300" dirty="0">
              <a:solidFill>
                <a:srgbClr val="FF000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0B84454-2E31-97F9-2229-CDBF83CBEB24}"/>
              </a:ext>
            </a:extLst>
          </p:cNvPr>
          <p:cNvSpPr txBox="1"/>
          <p:nvPr/>
        </p:nvSpPr>
        <p:spPr>
          <a:xfrm>
            <a:off x="3080943" y="1571348"/>
            <a:ext cx="29511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quoi est égale la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variation d’énergie cinétique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 système entre deux points A et B ?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E784C65-713B-2207-8D9A-09AE4957FB84}"/>
              </a:ext>
            </a:extLst>
          </p:cNvPr>
          <p:cNvSpPr txBox="1"/>
          <p:nvPr/>
        </p:nvSpPr>
        <p:spPr>
          <a:xfrm>
            <a:off x="3105329" y="2368254"/>
            <a:ext cx="28653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À la somme des travaux des forces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9B4D16C-6805-6E36-F172-8112ABE3F7F9}"/>
              </a:ext>
            </a:extLst>
          </p:cNvPr>
          <p:cNvSpPr txBox="1"/>
          <p:nvPr/>
        </p:nvSpPr>
        <p:spPr>
          <a:xfrm>
            <a:off x="116115" y="2902978"/>
            <a:ext cx="279619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évolue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l’énergie mécanique 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 système qui chute avec des forces de frottements ?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88978B6-DD1D-138D-9AE6-08E3F024D0BF}"/>
              </a:ext>
            </a:extLst>
          </p:cNvPr>
          <p:cNvSpPr txBox="1"/>
          <p:nvPr/>
        </p:nvSpPr>
        <p:spPr>
          <a:xfrm>
            <a:off x="258864" y="3703458"/>
            <a:ext cx="27961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Elle diminue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538CE97-CD91-80AC-6D05-F309DEBDBF8D}"/>
              </a:ext>
            </a:extLst>
          </p:cNvPr>
          <p:cNvSpPr txBox="1"/>
          <p:nvPr/>
        </p:nvSpPr>
        <p:spPr>
          <a:xfrm>
            <a:off x="6124657" y="1557278"/>
            <a:ext cx="295113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Donner l’expression de calcul détaillée de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l’énergie mécanique 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 système.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DCD0095-4E79-5456-866C-B4618E85CEA0}"/>
              </a:ext>
            </a:extLst>
          </p:cNvPr>
          <p:cNvSpPr txBox="1"/>
          <p:nvPr/>
        </p:nvSpPr>
        <p:spPr>
          <a:xfrm>
            <a:off x="6185925" y="2318718"/>
            <a:ext cx="289796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 err="1">
                <a:solidFill>
                  <a:srgbClr val="FF0000"/>
                </a:solidFill>
              </a:rPr>
              <a:t>Em</a:t>
            </a:r>
            <a:r>
              <a:rPr lang="fr-FR" sz="1300" dirty="0">
                <a:solidFill>
                  <a:srgbClr val="FF0000"/>
                </a:solidFill>
              </a:rPr>
              <a:t> = </a:t>
            </a:r>
            <a:r>
              <a:rPr lang="fr-FR" sz="1300" dirty="0" err="1">
                <a:solidFill>
                  <a:srgbClr val="FF0000"/>
                </a:solidFill>
              </a:rPr>
              <a:t>Ec</a:t>
            </a:r>
            <a:r>
              <a:rPr lang="fr-FR" sz="1300" dirty="0">
                <a:solidFill>
                  <a:srgbClr val="FF0000"/>
                </a:solidFill>
              </a:rPr>
              <a:t> + </a:t>
            </a:r>
            <a:r>
              <a:rPr lang="fr-FR" sz="1300" dirty="0" err="1">
                <a:solidFill>
                  <a:srgbClr val="FF0000"/>
                </a:solidFill>
              </a:rPr>
              <a:t>Epp</a:t>
            </a:r>
            <a:r>
              <a:rPr lang="fr-FR" sz="1300" dirty="0">
                <a:solidFill>
                  <a:srgbClr val="FF0000"/>
                </a:solidFill>
              </a:rPr>
              <a:t> = 0,5 m v² + m g z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3F4E5B7-C119-12AD-9B25-C538A7E51A10}"/>
              </a:ext>
            </a:extLst>
          </p:cNvPr>
          <p:cNvSpPr txBox="1"/>
          <p:nvPr/>
        </p:nvSpPr>
        <p:spPr>
          <a:xfrm>
            <a:off x="3185430" y="2937293"/>
            <a:ext cx="275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skieur descend une piste.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Signe du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travail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son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poids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478AE96-B43B-2F60-962C-5882C079D97A}"/>
              </a:ext>
            </a:extLst>
          </p:cNvPr>
          <p:cNvSpPr txBox="1"/>
          <p:nvPr/>
        </p:nvSpPr>
        <p:spPr>
          <a:xfrm>
            <a:off x="3265113" y="3698590"/>
            <a:ext cx="27586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W &gt; 0 ! Moteur !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9360714-0C76-D753-11B0-984E6F61E544}"/>
              </a:ext>
            </a:extLst>
          </p:cNvPr>
          <p:cNvSpPr txBox="1"/>
          <p:nvPr/>
        </p:nvSpPr>
        <p:spPr>
          <a:xfrm>
            <a:off x="6116925" y="2879895"/>
            <a:ext cx="29787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skieur descend une piste.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dire du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travail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force de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réaction du sol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2E994099-D24A-3303-7EDD-7AB6EF96235A}"/>
              </a:ext>
            </a:extLst>
          </p:cNvPr>
          <p:cNvSpPr txBox="1"/>
          <p:nvPr/>
        </p:nvSpPr>
        <p:spPr>
          <a:xfrm>
            <a:off x="6406507" y="3584026"/>
            <a:ext cx="260686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W = 0 car force de réaction est perpendiculaire au déplacement !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39FDAE2-3B89-519E-C649-93F4D4C4BD95}"/>
              </a:ext>
            </a:extLst>
          </p:cNvPr>
          <p:cNvCxnSpPr/>
          <p:nvPr/>
        </p:nvCxnSpPr>
        <p:spPr>
          <a:xfrm>
            <a:off x="137486" y="968010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52DEE1E7-F56E-778D-AC59-F554C1BDE2E6}"/>
              </a:ext>
            </a:extLst>
          </p:cNvPr>
          <p:cNvCxnSpPr/>
          <p:nvPr/>
        </p:nvCxnSpPr>
        <p:spPr>
          <a:xfrm>
            <a:off x="3189577" y="810751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B87099F7-8545-D4B1-07F3-F1EC590DAB62}"/>
              </a:ext>
            </a:extLst>
          </p:cNvPr>
          <p:cNvCxnSpPr/>
          <p:nvPr/>
        </p:nvCxnSpPr>
        <p:spPr>
          <a:xfrm>
            <a:off x="6227427" y="88729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A0FBF61-7938-112B-EA78-DD3727316772}"/>
              </a:ext>
            </a:extLst>
          </p:cNvPr>
          <p:cNvCxnSpPr/>
          <p:nvPr/>
        </p:nvCxnSpPr>
        <p:spPr>
          <a:xfrm>
            <a:off x="158857" y="23736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EE3013D9-9F07-7055-5428-7793DC946D37}"/>
              </a:ext>
            </a:extLst>
          </p:cNvPr>
          <p:cNvCxnSpPr/>
          <p:nvPr/>
        </p:nvCxnSpPr>
        <p:spPr>
          <a:xfrm>
            <a:off x="6220400" y="22706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53253774-884B-6887-D991-2C3C60BB3C5F}"/>
              </a:ext>
            </a:extLst>
          </p:cNvPr>
          <p:cNvCxnSpPr/>
          <p:nvPr/>
        </p:nvCxnSpPr>
        <p:spPr>
          <a:xfrm>
            <a:off x="3185430" y="239728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30E6DF94-0463-5B7F-26EF-F23B7C4EFB50}"/>
              </a:ext>
            </a:extLst>
          </p:cNvPr>
          <p:cNvCxnSpPr/>
          <p:nvPr/>
        </p:nvCxnSpPr>
        <p:spPr>
          <a:xfrm>
            <a:off x="158857" y="3729935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679EEC68-CE1C-EDA4-64AC-9AD3DB243B2A}"/>
              </a:ext>
            </a:extLst>
          </p:cNvPr>
          <p:cNvCxnSpPr/>
          <p:nvPr/>
        </p:nvCxnSpPr>
        <p:spPr>
          <a:xfrm>
            <a:off x="3204500" y="3642851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F71DD619-837E-C371-956E-B95FF48B76B2}"/>
              </a:ext>
            </a:extLst>
          </p:cNvPr>
          <p:cNvCxnSpPr/>
          <p:nvPr/>
        </p:nvCxnSpPr>
        <p:spPr>
          <a:xfrm>
            <a:off x="6231127" y="3635359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2">
            <a:extLst>
              <a:ext uri="{FF2B5EF4-FFF2-40B4-BE49-F238E27FC236}">
                <a16:creationId xmlns:a16="http://schemas.microsoft.com/office/drawing/2014/main" id="{27ED8365-9093-6DE7-A782-C2FDB70F2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5355C45C-A303-F2E2-A68E-6551A903D1E5}"/>
              </a:ext>
            </a:extLst>
          </p:cNvPr>
          <p:cNvSpPr txBox="1"/>
          <p:nvPr/>
        </p:nvSpPr>
        <p:spPr>
          <a:xfrm>
            <a:off x="3260391" y="821267"/>
            <a:ext cx="283452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v = 50 km/h = 708 m/s</a:t>
            </a:r>
          </a:p>
        </p:txBody>
      </p:sp>
    </p:spTree>
    <p:extLst>
      <p:ext uri="{BB962C8B-B14F-4D97-AF65-F5344CB8AC3E}">
        <p14:creationId xmlns:p14="http://schemas.microsoft.com/office/powerpoint/2010/main" val="30064022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821</TotalTime>
  <Words>226</Words>
  <Application>Microsoft Office PowerPoint</Application>
  <PresentationFormat>Affichage à l'écran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Symbol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34</cp:revision>
  <cp:lastPrinted>2024-02-16T09:29:20Z</cp:lastPrinted>
  <dcterms:created xsi:type="dcterms:W3CDTF">2023-08-29T16:31:30Z</dcterms:created>
  <dcterms:modified xsi:type="dcterms:W3CDTF">2025-06-16T20:25:53Z</dcterms:modified>
</cp:coreProperties>
</file>