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49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07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00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49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2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74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72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0071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09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169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19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04B15-184A-49A3-B097-097613678A6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F723C-54E8-40C8-9017-A79A4755DB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0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26509" y="906162"/>
            <a:ext cx="84108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 smtClean="0">
                <a:solidFill>
                  <a:srgbClr val="002060"/>
                </a:solidFill>
              </a:rPr>
              <a:t>Séquence </a:t>
            </a:r>
            <a:r>
              <a:rPr lang="fr-FR" sz="3000" b="1" u="sng" dirty="0">
                <a:solidFill>
                  <a:srgbClr val="002060"/>
                </a:solidFill>
              </a:rPr>
              <a:t>1 – </a:t>
            </a:r>
            <a:r>
              <a:rPr lang="fr-FR" sz="3000" b="1" u="sng" dirty="0">
                <a:solidFill>
                  <a:srgbClr val="002060"/>
                </a:solidFill>
              </a:rPr>
              <a:t>Tle STL – Chimie et Développement Durable</a:t>
            </a:r>
            <a:endParaRPr lang="fr-FR" sz="30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43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2">
            <a:extLst/>
          </p:cNvPr>
          <p:cNvSpPr/>
          <p:nvPr/>
        </p:nvSpPr>
        <p:spPr>
          <a:xfrm>
            <a:off x="1639888" y="144464"/>
            <a:ext cx="2844800" cy="118903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Rectangle : coins arrondis 7">
            <a:extLst/>
          </p:cNvPr>
          <p:cNvSpPr/>
          <p:nvPr/>
        </p:nvSpPr>
        <p:spPr>
          <a:xfrm>
            <a:off x="4673600" y="166688"/>
            <a:ext cx="2844800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Rectangle : coins arrondis 8">
            <a:extLst/>
          </p:cNvPr>
          <p:cNvSpPr/>
          <p:nvPr/>
        </p:nvSpPr>
        <p:spPr>
          <a:xfrm>
            <a:off x="7693025" y="166688"/>
            <a:ext cx="2844800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 : coins arrondis 9">
            <a:extLst/>
          </p:cNvPr>
          <p:cNvSpPr/>
          <p:nvPr/>
        </p:nvSpPr>
        <p:spPr>
          <a:xfrm>
            <a:off x="1639888" y="1487489"/>
            <a:ext cx="2844800" cy="118903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 : coins arrondis 10">
            <a:extLst/>
          </p:cNvPr>
          <p:cNvSpPr/>
          <p:nvPr/>
        </p:nvSpPr>
        <p:spPr>
          <a:xfrm>
            <a:off x="1639888" y="2851150"/>
            <a:ext cx="2844800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Rectangle : coins arrondis 15">
            <a:extLst/>
          </p:cNvPr>
          <p:cNvSpPr/>
          <p:nvPr/>
        </p:nvSpPr>
        <p:spPr>
          <a:xfrm>
            <a:off x="7693025" y="1487489"/>
            <a:ext cx="2844800" cy="118903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Rectangle : coins arrondis 16">
            <a:extLst/>
          </p:cNvPr>
          <p:cNvSpPr/>
          <p:nvPr/>
        </p:nvSpPr>
        <p:spPr>
          <a:xfrm>
            <a:off x="4673600" y="2851150"/>
            <a:ext cx="2844800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Rectangle : coins arrondis 17">
            <a:extLst/>
          </p:cNvPr>
          <p:cNvSpPr/>
          <p:nvPr/>
        </p:nvSpPr>
        <p:spPr>
          <a:xfrm>
            <a:off x="7693025" y="2854325"/>
            <a:ext cx="2844800" cy="118903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grpSp>
        <p:nvGrpSpPr>
          <p:cNvPr id="2" name="Groupe 51"/>
          <p:cNvGrpSpPr>
            <a:grpSpLocks/>
          </p:cNvGrpSpPr>
          <p:nvPr/>
        </p:nvGrpSpPr>
        <p:grpSpPr bwMode="auto">
          <a:xfrm>
            <a:off x="1639888" y="4197350"/>
            <a:ext cx="2844800" cy="1187450"/>
            <a:chOff x="116115" y="4197084"/>
            <a:chExt cx="2844000" cy="1188000"/>
          </a:xfrm>
        </p:grpSpPr>
        <p:sp>
          <p:nvSpPr>
            <p:cNvPr id="12" name="Rectangle : coins arrondis 11">
              <a:extLst/>
            </p:cNvPr>
            <p:cNvSpPr/>
            <p:nvPr/>
          </p:nvSpPr>
          <p:spPr>
            <a:xfrm>
              <a:off x="116115" y="4197084"/>
              <a:ext cx="2844000" cy="1188000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4136" name="ZoneTexte 48"/>
            <p:cNvSpPr txBox="1">
              <a:spLocks noChangeArrowheads="1"/>
            </p:cNvSpPr>
            <p:nvPr/>
          </p:nvSpPr>
          <p:spPr bwMode="auto">
            <a:xfrm>
              <a:off x="137486" y="4267864"/>
              <a:ext cx="2815772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>
                  <a:latin typeface="Comic Sans MS" pitchFamily="66" charset="0"/>
                  <a:cs typeface="Times New Roman" pitchFamily="18" charset="0"/>
                </a:rPr>
                <a:t>VRAI OU </a:t>
              </a:r>
              <a:r>
                <a:rPr lang="fr-FR" sz="14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</a:rPr>
                <a:t>FAUX</a:t>
              </a:r>
              <a:r>
                <a:rPr lang="fr-FR" sz="1400">
                  <a:latin typeface="Comic Sans MS" pitchFamily="66" charset="0"/>
                  <a:cs typeface="Times New Roman" pitchFamily="18" charset="0"/>
                </a:rPr>
                <a:t>: </a:t>
              </a:r>
            </a:p>
            <a:p>
              <a:pPr algn="ctr"/>
              <a:r>
                <a:rPr lang="fr-FR" sz="1400">
                  <a:latin typeface="Comic Sans MS" pitchFamily="66" charset="0"/>
                  <a:cs typeface="Times New Roman" pitchFamily="18" charset="0"/>
                </a:rPr>
                <a:t>une solution homogène est une solution qui contient du précipité.</a:t>
              </a:r>
            </a:p>
          </p:txBody>
        </p:sp>
      </p:grp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4673600" y="1487489"/>
            <a:ext cx="2844800" cy="1189037"/>
            <a:chOff x="3150000" y="1488031"/>
            <a:chExt cx="2844000" cy="1188000"/>
          </a:xfrm>
        </p:grpSpPr>
        <p:sp>
          <p:nvSpPr>
            <p:cNvPr id="15" name="Rectangle : coins arrondis 14">
              <a:extLst/>
            </p:cNvPr>
            <p:cNvSpPr/>
            <p:nvPr/>
          </p:nvSpPr>
          <p:spPr>
            <a:xfrm>
              <a:off x="3150000" y="1488031"/>
              <a:ext cx="2844000" cy="1188000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4133" name="Rectangle 54"/>
            <p:cNvSpPr>
              <a:spLocks noChangeArrowheads="1"/>
            </p:cNvSpPr>
            <p:nvPr/>
          </p:nvSpPr>
          <p:spPr bwMode="auto">
            <a:xfrm>
              <a:off x="3307492" y="1548883"/>
              <a:ext cx="2541373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>
                  <a:latin typeface="Comic Sans MS" pitchFamily="66" charset="0"/>
                  <a:cs typeface="Times New Roman" pitchFamily="18" charset="0"/>
                </a:rPr>
                <a:t>L’équation de dissolution totale du chlorure de magnésium MgCl</a:t>
              </a:r>
              <a:r>
                <a:rPr lang="fr-FR" sz="1400" baseline="-25000">
                  <a:latin typeface="Comic Sans MS" pitchFamily="66" charset="0"/>
                  <a:cs typeface="Times New Roman" pitchFamily="18" charset="0"/>
                </a:rPr>
                <a:t>2(s) </a:t>
              </a:r>
              <a:r>
                <a:rPr lang="fr-FR" sz="1400">
                  <a:latin typeface="Comic Sans MS" pitchFamily="66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4134" name="ZoneTexte 55"/>
            <p:cNvSpPr txBox="1">
              <a:spLocks noChangeArrowheads="1"/>
            </p:cNvSpPr>
            <p:nvPr/>
          </p:nvSpPr>
          <p:spPr bwMode="auto">
            <a:xfrm>
              <a:off x="3534033" y="2306595"/>
              <a:ext cx="235602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</a:rPr>
                <a:t>MgCl</a:t>
              </a:r>
              <a:r>
                <a:rPr lang="fr-FR" sz="1400" baseline="-250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</a:rPr>
                <a:t>2(s) </a:t>
              </a:r>
              <a:r>
                <a:rPr lang="fr-FR" sz="14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  <a:sym typeface="Wingdings" pitchFamily="2" charset="2"/>
                </a:rPr>
                <a:t> Mg</a:t>
              </a:r>
              <a:r>
                <a:rPr lang="fr-FR" sz="1400" baseline="300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  <a:sym typeface="Wingdings" pitchFamily="2" charset="2"/>
                </a:rPr>
                <a:t>2+ </a:t>
              </a:r>
              <a:r>
                <a:rPr lang="fr-FR" sz="14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  <a:sym typeface="Wingdings" pitchFamily="2" charset="2"/>
                </a:rPr>
                <a:t>+ 2 Cl</a:t>
              </a:r>
              <a:r>
                <a:rPr lang="fr-FR" sz="1400" baseline="300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  <a:sym typeface="Wingdings" pitchFamily="2" charset="2"/>
                </a:rPr>
                <a:t>-</a:t>
              </a:r>
              <a:r>
                <a:rPr lang="fr-FR" sz="1400" baseline="-250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</a:rPr>
                <a:t> </a:t>
              </a:r>
              <a:endParaRPr lang="fr-FR" sz="140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  <p:sp>
        <p:nvSpPr>
          <p:cNvPr id="4108" name="ZoneTexte 62"/>
          <p:cNvSpPr txBox="1">
            <a:spLocks noChangeArrowheads="1"/>
          </p:cNvSpPr>
          <p:nvPr/>
        </p:nvSpPr>
        <p:spPr bwMode="auto">
          <a:xfrm>
            <a:off x="1657350" y="2873375"/>
            <a:ext cx="28146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>
                <a:latin typeface="Comic Sans MS" pitchFamily="66" charset="0"/>
                <a:cs typeface="Times New Roman" pitchFamily="18" charset="0"/>
              </a:rPr>
              <a:t>La solubilité d’une espèce chimique peut dépendre de tous les paramètres cités sauf un, lequel: </a:t>
            </a:r>
          </a:p>
          <a:p>
            <a:pPr algn="ctr"/>
            <a:endParaRPr lang="fr-FR" sz="1200"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fr-FR" sz="1200">
                <a:latin typeface="Comic Sans MS" pitchFamily="66" charset="0"/>
                <a:cs typeface="Times New Roman" pitchFamily="18" charset="0"/>
              </a:rPr>
              <a:t>Le solvant, le pH, </a:t>
            </a:r>
            <a:r>
              <a:rPr lang="fr-FR" sz="12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la masse volumique</a:t>
            </a:r>
            <a:r>
              <a:rPr lang="fr-FR" sz="1200">
                <a:latin typeface="Comic Sans MS" pitchFamily="66" charset="0"/>
                <a:cs typeface="Times New Roman" pitchFamily="18" charset="0"/>
              </a:rPr>
              <a:t>, la température.</a:t>
            </a:r>
          </a:p>
        </p:txBody>
      </p:sp>
      <p:pic>
        <p:nvPicPr>
          <p:cNvPr id="4109" name="Picture 3"/>
          <p:cNvPicPr>
            <a:picLocks noChangeAspect="1" noChangeArrowheads="1"/>
          </p:cNvPicPr>
          <p:nvPr/>
        </p:nvPicPr>
        <p:blipFill>
          <a:blip r:embed="rId2" cstate="print"/>
          <a:srcRect l="8505"/>
          <a:stretch>
            <a:fillRect/>
          </a:stretch>
        </p:blipFill>
        <p:spPr bwMode="auto">
          <a:xfrm>
            <a:off x="1854201" y="241300"/>
            <a:ext cx="2479675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5"/>
          <p:cNvPicPr>
            <a:picLocks noChangeAspect="1" noChangeArrowheads="1"/>
          </p:cNvPicPr>
          <p:nvPr/>
        </p:nvPicPr>
        <p:blipFill>
          <a:blip r:embed="rId3" cstate="print"/>
          <a:srcRect b="8044"/>
          <a:stretch>
            <a:fillRect/>
          </a:stretch>
        </p:blipFill>
        <p:spPr bwMode="auto">
          <a:xfrm>
            <a:off x="5016501" y="188913"/>
            <a:ext cx="2265363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34313" y="242889"/>
            <a:ext cx="2525712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6451" y="1565275"/>
            <a:ext cx="1952625" cy="104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8"/>
          <p:cNvPicPr>
            <a:picLocks noChangeAspect="1" noChangeArrowheads="1"/>
          </p:cNvPicPr>
          <p:nvPr/>
        </p:nvPicPr>
        <p:blipFill>
          <a:blip r:embed="rId6" cstate="print"/>
          <a:srcRect t="2354"/>
          <a:stretch>
            <a:fillRect/>
          </a:stretch>
        </p:blipFill>
        <p:spPr bwMode="auto">
          <a:xfrm>
            <a:off x="8077200" y="1524001"/>
            <a:ext cx="2120900" cy="108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9"/>
          <p:cNvPicPr>
            <a:picLocks noChangeAspect="1" noChangeArrowheads="1"/>
          </p:cNvPicPr>
          <p:nvPr/>
        </p:nvPicPr>
        <p:blipFill>
          <a:blip r:embed="rId7" cstate="print"/>
          <a:srcRect t="3050"/>
          <a:stretch>
            <a:fillRect/>
          </a:stretch>
        </p:blipFill>
        <p:spPr bwMode="auto">
          <a:xfrm>
            <a:off x="4997451" y="2867026"/>
            <a:ext cx="2328863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5" name="Picture 10"/>
          <p:cNvPicPr>
            <a:picLocks noChangeAspect="1" noChangeArrowheads="1"/>
          </p:cNvPicPr>
          <p:nvPr/>
        </p:nvPicPr>
        <p:blipFill>
          <a:blip r:embed="rId8" cstate="print"/>
          <a:srcRect b="7294"/>
          <a:stretch>
            <a:fillRect/>
          </a:stretch>
        </p:blipFill>
        <p:spPr bwMode="auto">
          <a:xfrm>
            <a:off x="8147050" y="2905126"/>
            <a:ext cx="2103438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e 53"/>
          <p:cNvGrpSpPr>
            <a:grpSpLocks/>
          </p:cNvGrpSpPr>
          <p:nvPr/>
        </p:nvGrpSpPr>
        <p:grpSpPr bwMode="auto">
          <a:xfrm>
            <a:off x="4692651" y="4210050"/>
            <a:ext cx="2843213" cy="1239838"/>
            <a:chOff x="116115" y="4197084"/>
            <a:chExt cx="2844000" cy="1240331"/>
          </a:xfrm>
        </p:grpSpPr>
        <p:sp>
          <p:nvSpPr>
            <p:cNvPr id="57" name="Rectangle : coins arrondis 11">
              <a:extLst/>
            </p:cNvPr>
            <p:cNvSpPr/>
            <p:nvPr/>
          </p:nvSpPr>
          <p:spPr>
            <a:xfrm>
              <a:off x="116115" y="4197084"/>
              <a:ext cx="2844000" cy="1187922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59" name="ZoneTexte 58">
              <a:extLst/>
            </p:cNvPr>
            <p:cNvSpPr txBox="1"/>
            <p:nvPr/>
          </p:nvSpPr>
          <p:spPr>
            <a:xfrm>
              <a:off x="136759" y="4268550"/>
              <a:ext cx="2817005" cy="11688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dirty="0">
                  <a:solidFill>
                    <a:srgbClr val="FF0000"/>
                  </a:solidFill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VRAI</a:t>
              </a:r>
              <a:r>
                <a:rPr lang="fr-FR" sz="1400" dirty="0"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OU </a:t>
              </a:r>
              <a:r>
                <a:rPr lang="fr-F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FAUX</a:t>
              </a:r>
              <a:r>
                <a:rPr lang="fr-FR" sz="1400" dirty="0"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  <a:p>
              <a:pPr algn="ctr">
                <a:defRPr/>
              </a:pPr>
              <a:r>
                <a:rPr lang="fr-FR" sz="1400" dirty="0"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Une solution dont la concentration en soluté est égale à la solubilité est une solution saturée.</a:t>
              </a:r>
            </a:p>
          </p:txBody>
        </p:sp>
      </p:grpSp>
      <p:sp>
        <p:nvSpPr>
          <p:cNvPr id="61" name="Rectangle : coins arrondis 11">
            <a:extLst/>
          </p:cNvPr>
          <p:cNvSpPr/>
          <p:nvPr/>
        </p:nvSpPr>
        <p:spPr>
          <a:xfrm>
            <a:off x="7686675" y="4221164"/>
            <a:ext cx="2844800" cy="118903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2" name="ZoneTexte 61">
            <a:extLst/>
          </p:cNvPr>
          <p:cNvSpPr txBox="1"/>
          <p:nvPr/>
        </p:nvSpPr>
        <p:spPr>
          <a:xfrm>
            <a:off x="7716839" y="4251325"/>
            <a:ext cx="2814637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4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VRAI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</a:t>
            </a:r>
            <a:r>
              <a:rPr lang="fr-F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FAUX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>
              <a:defRPr/>
            </a:pP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général, la solubilité d’un soluté dans un solvant augmente avec la température.</a:t>
            </a:r>
          </a:p>
        </p:txBody>
      </p:sp>
      <p:grpSp>
        <p:nvGrpSpPr>
          <p:cNvPr id="6" name="Groupe 68"/>
          <p:cNvGrpSpPr>
            <a:grpSpLocks/>
          </p:cNvGrpSpPr>
          <p:nvPr/>
        </p:nvGrpSpPr>
        <p:grpSpPr bwMode="auto">
          <a:xfrm>
            <a:off x="4802188" y="5503863"/>
            <a:ext cx="2978150" cy="1200150"/>
            <a:chOff x="3150000" y="1488031"/>
            <a:chExt cx="2978951" cy="1200481"/>
          </a:xfrm>
        </p:grpSpPr>
        <p:sp>
          <p:nvSpPr>
            <p:cNvPr id="77" name="Rectangle : coins arrondis 14">
              <a:extLst/>
            </p:cNvPr>
            <p:cNvSpPr/>
            <p:nvPr/>
          </p:nvSpPr>
          <p:spPr>
            <a:xfrm>
              <a:off x="3150000" y="1488031"/>
              <a:ext cx="2843977" cy="1187777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4128" name="Rectangle 77"/>
            <p:cNvSpPr>
              <a:spLocks noChangeArrowheads="1"/>
            </p:cNvSpPr>
            <p:nvPr/>
          </p:nvSpPr>
          <p:spPr bwMode="auto">
            <a:xfrm>
              <a:off x="3307492" y="1548883"/>
              <a:ext cx="2541373" cy="984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200">
                  <a:latin typeface="Comic Sans MS" pitchFamily="66" charset="0"/>
                  <a:cs typeface="Times New Roman" pitchFamily="18" charset="0"/>
                </a:rPr>
                <a:t>La solubilité s du sulfate de plomb est égale à 1,4.10</a:t>
              </a:r>
              <a:r>
                <a:rPr lang="fr-FR" sz="1200" baseline="30000">
                  <a:latin typeface="Comic Sans MS" pitchFamily="66" charset="0"/>
                  <a:cs typeface="Times New Roman" pitchFamily="18" charset="0"/>
                </a:rPr>
                <a:t>-4 </a:t>
              </a:r>
              <a:r>
                <a:rPr lang="fr-FR" sz="1200">
                  <a:latin typeface="Comic Sans MS" pitchFamily="66" charset="0"/>
                  <a:cs typeface="Times New Roman" pitchFamily="18" charset="0"/>
                </a:rPr>
                <a:t>mol.L</a:t>
              </a:r>
              <a:r>
                <a:rPr lang="fr-FR" sz="1200" baseline="30000">
                  <a:latin typeface="Comic Sans MS" pitchFamily="66" charset="0"/>
                  <a:cs typeface="Times New Roman" pitchFamily="18" charset="0"/>
                </a:rPr>
                <a:t>-1</a:t>
              </a:r>
            </a:p>
            <a:p>
              <a:pPr algn="ctr"/>
              <a:endParaRPr lang="fr-FR" sz="500">
                <a:latin typeface="Comic Sans MS" pitchFamily="66" charset="0"/>
                <a:cs typeface="Times New Roman" pitchFamily="18" charset="0"/>
              </a:endParaRPr>
            </a:p>
            <a:p>
              <a:pPr algn="ctr"/>
              <a:r>
                <a:rPr lang="fr-FR" sz="1200">
                  <a:latin typeface="Comic Sans MS" pitchFamily="66" charset="0"/>
                  <a:cs typeface="Times New Roman" pitchFamily="18" charset="0"/>
                </a:rPr>
                <a:t>Que vaut s ’ en mg.L</a:t>
              </a:r>
              <a:r>
                <a:rPr lang="fr-FR" sz="1200" baseline="30000">
                  <a:latin typeface="Comic Sans MS" pitchFamily="66" charset="0"/>
                  <a:cs typeface="Times New Roman" pitchFamily="18" charset="0"/>
                </a:rPr>
                <a:t>-1</a:t>
              </a:r>
              <a:r>
                <a:rPr lang="fr-FR" sz="1200">
                  <a:latin typeface="Comic Sans MS" pitchFamily="66" charset="0"/>
                  <a:cs typeface="Times New Roman" pitchFamily="18" charset="0"/>
                </a:rPr>
                <a:t>?</a:t>
              </a:r>
            </a:p>
            <a:p>
              <a:pPr algn="ctr"/>
              <a:r>
                <a:rPr lang="fr-FR" sz="900" i="1">
                  <a:latin typeface="Comic Sans MS" pitchFamily="66" charset="0"/>
                  <a:cs typeface="Times New Roman" pitchFamily="18" charset="0"/>
                </a:rPr>
                <a:t>Donnée M(PbSO</a:t>
              </a:r>
              <a:r>
                <a:rPr lang="fr-FR" sz="900" i="1" baseline="-25000">
                  <a:latin typeface="Comic Sans MS" pitchFamily="66" charset="0"/>
                  <a:cs typeface="Times New Roman" pitchFamily="18" charset="0"/>
                </a:rPr>
                <a:t>4</a:t>
              </a:r>
              <a:r>
                <a:rPr lang="fr-FR" sz="900" i="1">
                  <a:latin typeface="Comic Sans MS" pitchFamily="66" charset="0"/>
                  <a:cs typeface="Times New Roman" pitchFamily="18" charset="0"/>
                </a:rPr>
                <a:t>) = 303,3 g.mol</a:t>
              </a:r>
              <a:r>
                <a:rPr lang="fr-FR" sz="900" i="1" baseline="30000">
                  <a:latin typeface="Comic Sans MS" pitchFamily="66" charset="0"/>
                  <a:cs typeface="Times New Roman" pitchFamily="18" charset="0"/>
                </a:rPr>
                <a:t>-1</a:t>
              </a:r>
            </a:p>
            <a:p>
              <a:pPr algn="ctr"/>
              <a:endParaRPr lang="fr-FR" sz="1200" baseline="30000"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4129" name="ZoneTexte 78"/>
            <p:cNvSpPr txBox="1">
              <a:spLocks noChangeArrowheads="1"/>
            </p:cNvSpPr>
            <p:nvPr/>
          </p:nvSpPr>
          <p:spPr bwMode="auto">
            <a:xfrm>
              <a:off x="3772930" y="2380735"/>
              <a:ext cx="235602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</a:rPr>
                <a:t>s ‘ = 42,5 mg.L</a:t>
              </a:r>
              <a:r>
                <a:rPr lang="fr-FR" sz="1400" baseline="30000">
                  <a:solidFill>
                    <a:srgbClr val="FF0000"/>
                  </a:solidFill>
                  <a:latin typeface="Comic Sans MS" pitchFamily="66" charset="0"/>
                  <a:cs typeface="Times New Roman" pitchFamily="18" charset="0"/>
                </a:rPr>
                <a:t>-1</a:t>
              </a:r>
              <a:endParaRPr lang="fr-FR" sz="1400" baseline="3000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  <p:sp>
        <p:nvSpPr>
          <p:cNvPr id="4120" name="Rectangle 80"/>
          <p:cNvSpPr>
            <a:spLocks noChangeArrowheads="1"/>
          </p:cNvSpPr>
          <p:nvPr/>
        </p:nvSpPr>
        <p:spPr bwMode="auto">
          <a:xfrm>
            <a:off x="7780339" y="5553076"/>
            <a:ext cx="2714625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>
                <a:latin typeface="Comic Sans MS" pitchFamily="66" charset="0"/>
                <a:cs typeface="Times New Roman" pitchFamily="18" charset="0"/>
              </a:rPr>
              <a:t>La solubilité s’ de l’acide benzoïque C</a:t>
            </a:r>
            <a:r>
              <a:rPr lang="fr-FR" sz="1200" baseline="-25000">
                <a:latin typeface="Comic Sans MS" pitchFamily="66" charset="0"/>
                <a:cs typeface="Times New Roman" pitchFamily="18" charset="0"/>
              </a:rPr>
              <a:t>7</a:t>
            </a:r>
            <a:r>
              <a:rPr lang="fr-FR" sz="1200">
                <a:latin typeface="Comic Sans MS" pitchFamily="66" charset="0"/>
                <a:cs typeface="Times New Roman" pitchFamily="18" charset="0"/>
              </a:rPr>
              <a:t>H</a:t>
            </a:r>
            <a:r>
              <a:rPr lang="fr-FR" sz="1200" baseline="-25000">
                <a:latin typeface="Comic Sans MS" pitchFamily="66" charset="0"/>
                <a:cs typeface="Times New Roman" pitchFamily="18" charset="0"/>
              </a:rPr>
              <a:t>6</a:t>
            </a:r>
            <a:r>
              <a:rPr lang="fr-FR" sz="1200">
                <a:latin typeface="Comic Sans MS" pitchFamily="66" charset="0"/>
                <a:cs typeface="Times New Roman" pitchFamily="18" charset="0"/>
              </a:rPr>
              <a:t>O</a:t>
            </a:r>
            <a:r>
              <a:rPr lang="fr-FR" sz="1200" baseline="-25000">
                <a:latin typeface="Comic Sans MS" pitchFamily="66" charset="0"/>
                <a:cs typeface="Times New Roman" pitchFamily="18" charset="0"/>
              </a:rPr>
              <a:t>2</a:t>
            </a:r>
            <a:r>
              <a:rPr lang="fr-FR" sz="1200">
                <a:latin typeface="Comic Sans MS" pitchFamily="66" charset="0"/>
                <a:cs typeface="Times New Roman" pitchFamily="18" charset="0"/>
              </a:rPr>
              <a:t> est égale à 2,9 g.L</a:t>
            </a:r>
            <a:r>
              <a:rPr lang="fr-FR" sz="1200" baseline="30000">
                <a:latin typeface="Comic Sans MS" pitchFamily="66" charset="0"/>
                <a:cs typeface="Times New Roman" pitchFamily="18" charset="0"/>
              </a:rPr>
              <a:t>-1.    </a:t>
            </a:r>
          </a:p>
          <a:p>
            <a:pPr algn="ctr"/>
            <a:r>
              <a:rPr lang="fr-FR" sz="1200">
                <a:latin typeface="Comic Sans MS" pitchFamily="66" charset="0"/>
                <a:cs typeface="Times New Roman" pitchFamily="18" charset="0"/>
              </a:rPr>
              <a:t>Que vaut s ?</a:t>
            </a:r>
          </a:p>
          <a:p>
            <a:pPr algn="ctr"/>
            <a:r>
              <a:rPr lang="fr-FR" sz="900" i="1">
                <a:latin typeface="Comic Sans MS" pitchFamily="66" charset="0"/>
                <a:cs typeface="Times New Roman" pitchFamily="18" charset="0"/>
              </a:rPr>
              <a:t>Données:  M(C) = 12 g.mol</a:t>
            </a:r>
            <a:r>
              <a:rPr lang="fr-FR" sz="900" i="1" baseline="30000">
                <a:latin typeface="Comic Sans MS" pitchFamily="66" charset="0"/>
                <a:cs typeface="Times New Roman" pitchFamily="18" charset="0"/>
              </a:rPr>
              <a:t>-1 </a:t>
            </a:r>
          </a:p>
          <a:p>
            <a:pPr algn="ctr"/>
            <a:r>
              <a:rPr lang="fr-FR" sz="900" i="1">
                <a:latin typeface="Comic Sans MS" pitchFamily="66" charset="0"/>
                <a:cs typeface="Times New Roman" pitchFamily="18" charset="0"/>
              </a:rPr>
              <a:t>M(O) = 16 g.mol</a:t>
            </a:r>
            <a:r>
              <a:rPr lang="fr-FR" sz="900" i="1" baseline="30000">
                <a:latin typeface="Comic Sans MS" pitchFamily="66" charset="0"/>
                <a:cs typeface="Times New Roman" pitchFamily="18" charset="0"/>
              </a:rPr>
              <a:t>-1               </a:t>
            </a:r>
            <a:r>
              <a:rPr lang="fr-FR" sz="900" i="1">
                <a:latin typeface="Comic Sans MS" pitchFamily="66" charset="0"/>
                <a:cs typeface="Times New Roman" pitchFamily="18" charset="0"/>
              </a:rPr>
              <a:t>M(H) = 1,0 g.mol</a:t>
            </a:r>
            <a:r>
              <a:rPr lang="fr-FR" sz="900" i="1" baseline="30000">
                <a:latin typeface="Comic Sans MS" pitchFamily="66" charset="0"/>
                <a:cs typeface="Times New Roman" pitchFamily="18" charset="0"/>
              </a:rPr>
              <a:t>-1</a:t>
            </a:r>
          </a:p>
          <a:p>
            <a:pPr algn="ctr"/>
            <a:endParaRPr lang="fr-FR" sz="1000" baseline="30000"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fr-FR" sz="1200" baseline="30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121" name="ZoneTexte 81"/>
          <p:cNvSpPr txBox="1">
            <a:spLocks noChangeArrowheads="1"/>
          </p:cNvSpPr>
          <p:nvPr/>
        </p:nvSpPr>
        <p:spPr bwMode="auto">
          <a:xfrm>
            <a:off x="8320088" y="6384925"/>
            <a:ext cx="235585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s  = 0,024 mol.L</a:t>
            </a:r>
            <a:r>
              <a:rPr lang="fr-FR" sz="1400" baseline="300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-1</a:t>
            </a:r>
            <a:endParaRPr lang="fr-FR" sz="1400" baseline="30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3" name="Rectangle : coins arrondis 11">
            <a:extLst/>
          </p:cNvPr>
          <p:cNvSpPr/>
          <p:nvPr/>
        </p:nvSpPr>
        <p:spPr>
          <a:xfrm>
            <a:off x="7707313" y="5519738"/>
            <a:ext cx="2843212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grpSp>
        <p:nvGrpSpPr>
          <p:cNvPr id="7" name="Groupe 83"/>
          <p:cNvGrpSpPr>
            <a:grpSpLocks/>
          </p:cNvGrpSpPr>
          <p:nvPr/>
        </p:nvGrpSpPr>
        <p:grpSpPr bwMode="auto">
          <a:xfrm>
            <a:off x="1666875" y="5499100"/>
            <a:ext cx="2844800" cy="1189038"/>
            <a:chOff x="3150000" y="1488031"/>
            <a:chExt cx="2844000" cy="1188000"/>
          </a:xfrm>
        </p:grpSpPr>
        <p:sp>
          <p:nvSpPr>
            <p:cNvPr id="85" name="Rectangle : coins arrondis 14">
              <a:extLst/>
            </p:cNvPr>
            <p:cNvSpPr/>
            <p:nvPr/>
          </p:nvSpPr>
          <p:spPr>
            <a:xfrm>
              <a:off x="3150000" y="1488031"/>
              <a:ext cx="2844000" cy="1188000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4126" name="Rectangle 85"/>
            <p:cNvSpPr>
              <a:spLocks noChangeArrowheads="1"/>
            </p:cNvSpPr>
            <p:nvPr/>
          </p:nvSpPr>
          <p:spPr bwMode="auto">
            <a:xfrm>
              <a:off x="3229298" y="1548883"/>
              <a:ext cx="2710248" cy="815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100">
                  <a:latin typeface="Comic Sans MS" pitchFamily="66" charset="0"/>
                  <a:cs typeface="Times New Roman" pitchFamily="18" charset="0"/>
                </a:rPr>
                <a:t>Il faut peser 35 g de glucose pour préparer 50,0 mL de solution saturée.</a:t>
              </a:r>
              <a:endParaRPr lang="fr-FR" sz="1100" baseline="30000">
                <a:latin typeface="Comic Sans MS" pitchFamily="66" charset="0"/>
                <a:cs typeface="Times New Roman" pitchFamily="18" charset="0"/>
              </a:endParaRPr>
            </a:p>
            <a:p>
              <a:pPr algn="ctr"/>
              <a:endParaRPr lang="fr-FR" sz="500">
                <a:latin typeface="Comic Sans MS" pitchFamily="66" charset="0"/>
                <a:cs typeface="Times New Roman" pitchFamily="18" charset="0"/>
              </a:endParaRPr>
            </a:p>
            <a:p>
              <a:pPr algn="ctr"/>
              <a:r>
                <a:rPr lang="fr-FR" sz="1200">
                  <a:latin typeface="Comic Sans MS" pitchFamily="66" charset="0"/>
                  <a:cs typeface="Times New Roman" pitchFamily="18" charset="0"/>
                </a:rPr>
                <a:t>Que vaut s ’ en g.L</a:t>
              </a:r>
              <a:r>
                <a:rPr lang="fr-FR" sz="1200" baseline="30000">
                  <a:latin typeface="Comic Sans MS" pitchFamily="66" charset="0"/>
                  <a:cs typeface="Times New Roman" pitchFamily="18" charset="0"/>
                </a:rPr>
                <a:t>-1</a:t>
              </a:r>
              <a:r>
                <a:rPr lang="fr-FR" sz="1200">
                  <a:latin typeface="Comic Sans MS" pitchFamily="66" charset="0"/>
                  <a:cs typeface="Times New Roman" pitchFamily="18" charset="0"/>
                </a:rPr>
                <a:t>?</a:t>
              </a:r>
            </a:p>
            <a:p>
              <a:pPr algn="ctr"/>
              <a:endParaRPr lang="fr-FR" sz="1200" baseline="30000">
                <a:latin typeface="Comic Sans MS" pitchFamily="66" charset="0"/>
                <a:cs typeface="Times New Roman" pitchFamily="18" charset="0"/>
              </a:endParaRPr>
            </a:p>
          </p:txBody>
        </p:sp>
      </p:grpSp>
      <p:sp>
        <p:nvSpPr>
          <p:cNvPr id="4124" name="ZoneTexte 87"/>
          <p:cNvSpPr txBox="1">
            <a:spLocks noChangeArrowheads="1"/>
          </p:cNvSpPr>
          <p:nvPr/>
        </p:nvSpPr>
        <p:spPr bwMode="auto">
          <a:xfrm>
            <a:off x="2430463" y="6284914"/>
            <a:ext cx="2355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s ‘ = 700 g.L</a:t>
            </a:r>
            <a:r>
              <a:rPr lang="fr-FR" sz="1400" baseline="300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-1</a:t>
            </a:r>
            <a:endParaRPr lang="fr-FR" sz="1400" baseline="3000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8686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210</Words>
  <Application>Microsoft Office PowerPoint</Application>
  <PresentationFormat>Grand écran</PresentationFormat>
  <Paragraphs>26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Times New Roman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2</cp:revision>
  <dcterms:created xsi:type="dcterms:W3CDTF">2025-06-16T04:23:00Z</dcterms:created>
  <dcterms:modified xsi:type="dcterms:W3CDTF">2025-06-16T04:32:22Z</dcterms:modified>
</cp:coreProperties>
</file>