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77" r:id="rId3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7A1"/>
    <a:srgbClr val="0A49C6"/>
    <a:srgbClr val="EE0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1320" y="72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017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3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83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8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992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98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3516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60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794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22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5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07AE4-A016-4C26-9877-F1DDB88881D0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58A1-C63A-47EC-853B-9995D5D99B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831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E6605-DF74-1B3F-800C-7E3653907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8EC42A4-81ED-B163-C4D5-1FC0D16D7CA1}"/>
              </a:ext>
            </a:extLst>
          </p:cNvPr>
          <p:cNvSpPr txBox="1"/>
          <p:nvPr/>
        </p:nvSpPr>
        <p:spPr>
          <a:xfrm>
            <a:off x="268942" y="527125"/>
            <a:ext cx="5373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rgbClr val="002060"/>
                </a:solidFill>
              </a:rPr>
              <a:t>Cartes Questions</a:t>
            </a:r>
          </a:p>
          <a:p>
            <a:r>
              <a:rPr lang="fr-FR" sz="2400" dirty="0">
                <a:solidFill>
                  <a:srgbClr val="002060"/>
                </a:solidFill>
              </a:rPr>
              <a:t>Exemples : Séquence 6 - Terminale PCM </a:t>
            </a:r>
          </a:p>
        </p:txBody>
      </p:sp>
    </p:spTree>
    <p:extLst>
      <p:ext uri="{BB962C8B-B14F-4D97-AF65-F5344CB8AC3E}">
        <p14:creationId xmlns:p14="http://schemas.microsoft.com/office/powerpoint/2010/main" val="3838726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B1EE64-4761-4D95-BE8C-908E50468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ED3B783D-5907-F3E5-2241-D136A6C685F6}"/>
                  </a:ext>
                </a:extLst>
              </p:cNvPr>
              <p:cNvSpPr txBox="1"/>
              <p:nvPr/>
            </p:nvSpPr>
            <p:spPr>
              <a:xfrm>
                <a:off x="159657" y="209242"/>
                <a:ext cx="2815772" cy="5958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400" dirty="0">
                    <a:latin typeface="Comic Sans MS" panose="030F0702030302020204" pitchFamily="66" charset="0"/>
                  </a:rPr>
                  <a:t>Quel est le </a:t>
                </a:r>
                <a:r>
                  <a:rPr lang="fr-FR" sz="1400" b="1" dirty="0">
                    <a:latin typeface="Comic Sans MS" panose="030F0702030302020204" pitchFamily="66" charset="0"/>
                  </a:rPr>
                  <a:t>nombre de protons </a:t>
                </a:r>
                <a:r>
                  <a:rPr lang="fr-FR" sz="1400" dirty="0">
                    <a:latin typeface="Comic Sans MS" panose="030F0702030302020204" pitchFamily="66" charset="0"/>
                  </a:rPr>
                  <a:t>et de </a:t>
                </a:r>
                <a:r>
                  <a:rPr lang="fr-FR" sz="1400" b="1" dirty="0">
                    <a:latin typeface="Comic Sans MS" panose="030F0702030302020204" pitchFamily="66" charset="0"/>
                  </a:rPr>
                  <a:t>neutrons</a:t>
                </a:r>
                <a:r>
                  <a:rPr lang="fr-FR" sz="1400" dirty="0">
                    <a:latin typeface="Comic Sans MS" panose="030F0702030302020204" pitchFamily="66" charset="0"/>
                  </a:rPr>
                  <a:t> pour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r-FR" b="0" i="0" smtClean="0">
                            <a:latin typeface="Cambria Math" panose="02040503050406030204" pitchFamily="18" charset="0"/>
                          </a:rPr>
                          <m:t>30</m:t>
                        </m:r>
                      </m:sub>
                      <m:sup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65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fr-FR" b="0" i="0" smtClean="0">
                            <a:latin typeface="Cambria Math" panose="02040503050406030204" pitchFamily="18" charset="0"/>
                          </a:rPr>
                          <m:t>Zn</m:t>
                        </m:r>
                      </m:e>
                    </m:sPre>
                    <m:r>
                      <a:rPr lang="fr-F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1400" dirty="0">
                    <a:latin typeface="Comic Sans MS" panose="030F0702030302020204" pitchFamily="66" charset="0"/>
                  </a:rPr>
                  <a:t>?</a:t>
                </a:r>
                <a:endParaRPr lang="fr-FR" sz="1100" dirty="0">
                  <a:effectLst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ZoneTexte 1">
                <a:extLst>
                  <a:ext uri="{FF2B5EF4-FFF2-40B4-BE49-F238E27FC236}">
                    <a16:creationId xmlns:a16="http://schemas.microsoft.com/office/drawing/2014/main" id="{ED3B783D-5907-F3E5-2241-D136A6C685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57" y="209242"/>
                <a:ext cx="2815772" cy="595869"/>
              </a:xfrm>
              <a:prstGeom prst="rect">
                <a:avLst/>
              </a:prstGeom>
              <a:blipFill>
                <a:blip r:embed="rId2"/>
                <a:stretch>
                  <a:fillRect t="-1020" r="-2381" b="-816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41F4A350-2D75-5FC0-272A-3C2D4A250063}"/>
              </a:ext>
            </a:extLst>
          </p:cNvPr>
          <p:cNvSpPr/>
          <p:nvPr/>
        </p:nvSpPr>
        <p:spPr>
          <a:xfrm>
            <a:off x="116115" y="145143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21DD470-F646-7A74-25DB-680C723BF84D}"/>
              </a:ext>
            </a:extLst>
          </p:cNvPr>
          <p:cNvSpPr txBox="1"/>
          <p:nvPr/>
        </p:nvSpPr>
        <p:spPr>
          <a:xfrm>
            <a:off x="137150" y="836419"/>
            <a:ext cx="28607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Z = 30 (protons)</a:t>
            </a:r>
          </a:p>
          <a:p>
            <a:pPr algn="ctr"/>
            <a:r>
              <a:rPr lang="fr-FR" sz="1400" dirty="0">
                <a:solidFill>
                  <a:srgbClr val="FF0000"/>
                </a:solidFill>
              </a:rPr>
              <a:t>A = 65 =&gt; 65 – 30 = 35 neutrons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1239C767-0517-5DE2-21AD-FAEAD8B3740B}"/>
              </a:ext>
            </a:extLst>
          </p:cNvPr>
          <p:cNvSpPr/>
          <p:nvPr/>
        </p:nvSpPr>
        <p:spPr>
          <a:xfrm>
            <a:off x="3150000" y="166210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9D4FFEFE-EAA0-08E3-4B82-E2DFCB636E49}"/>
              </a:ext>
            </a:extLst>
          </p:cNvPr>
          <p:cNvSpPr/>
          <p:nvPr/>
        </p:nvSpPr>
        <p:spPr>
          <a:xfrm>
            <a:off x="6169371" y="166210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216CE3FB-AB34-F241-B1BD-4B9867BFB849}"/>
              </a:ext>
            </a:extLst>
          </p:cNvPr>
          <p:cNvSpPr/>
          <p:nvPr/>
        </p:nvSpPr>
        <p:spPr>
          <a:xfrm>
            <a:off x="116115" y="1488031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83032A47-E90F-B0AF-8976-6926A355BFE3}"/>
              </a:ext>
            </a:extLst>
          </p:cNvPr>
          <p:cNvSpPr/>
          <p:nvPr/>
        </p:nvSpPr>
        <p:spPr>
          <a:xfrm>
            <a:off x="116115" y="2850415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F134F76-317B-0710-8025-26AF6197DD05}"/>
              </a:ext>
            </a:extLst>
          </p:cNvPr>
          <p:cNvSpPr/>
          <p:nvPr/>
        </p:nvSpPr>
        <p:spPr>
          <a:xfrm>
            <a:off x="116115" y="4197084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8090531E-B661-B508-775C-D094F2C03170}"/>
              </a:ext>
            </a:extLst>
          </p:cNvPr>
          <p:cNvSpPr/>
          <p:nvPr/>
        </p:nvSpPr>
        <p:spPr>
          <a:xfrm>
            <a:off x="116115" y="5558267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E6A18A1-12BD-60AF-11F5-A7524D9CF589}"/>
              </a:ext>
            </a:extLst>
          </p:cNvPr>
          <p:cNvSpPr txBox="1"/>
          <p:nvPr/>
        </p:nvSpPr>
        <p:spPr>
          <a:xfrm>
            <a:off x="3120171" y="235304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Qu’appelle-t-on des noyaux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isotopes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4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A236AB7E-DD7E-3434-2F5F-40DA9B2E10E4}"/>
              </a:ext>
            </a:extLst>
          </p:cNvPr>
          <p:cNvSpPr/>
          <p:nvPr/>
        </p:nvSpPr>
        <p:spPr>
          <a:xfrm>
            <a:off x="3150000" y="1488031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64F0E769-107C-2FBD-226B-30793AEB3584}"/>
              </a:ext>
            </a:extLst>
          </p:cNvPr>
          <p:cNvSpPr/>
          <p:nvPr/>
        </p:nvSpPr>
        <p:spPr>
          <a:xfrm>
            <a:off x="6169371" y="1488031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DF8FE79-4113-7BDF-B4F7-184C7AEA6941}"/>
              </a:ext>
            </a:extLst>
          </p:cNvPr>
          <p:cNvSpPr/>
          <p:nvPr/>
        </p:nvSpPr>
        <p:spPr>
          <a:xfrm>
            <a:off x="3150000" y="2851048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8F7D8877-3CB1-B4FC-3A3C-D4D1DF15CB4E}"/>
              </a:ext>
            </a:extLst>
          </p:cNvPr>
          <p:cNvSpPr/>
          <p:nvPr/>
        </p:nvSpPr>
        <p:spPr>
          <a:xfrm>
            <a:off x="6169371" y="2854829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890BECE7-5016-F2FE-49DA-25A2A0DC6D92}"/>
              </a:ext>
            </a:extLst>
          </p:cNvPr>
          <p:cNvSpPr/>
          <p:nvPr/>
        </p:nvSpPr>
        <p:spPr>
          <a:xfrm>
            <a:off x="3150000" y="4197084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CD4E851A-053E-4C20-3E5F-E2E57C03F8A0}"/>
              </a:ext>
            </a:extLst>
          </p:cNvPr>
          <p:cNvSpPr/>
          <p:nvPr/>
        </p:nvSpPr>
        <p:spPr>
          <a:xfrm>
            <a:off x="6169371" y="4197717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C93B5266-7EDF-4B0B-9CB6-9C3E9F9AC6A8}"/>
              </a:ext>
            </a:extLst>
          </p:cNvPr>
          <p:cNvSpPr/>
          <p:nvPr/>
        </p:nvSpPr>
        <p:spPr>
          <a:xfrm>
            <a:off x="3150000" y="5558900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0ED85FB9-E95B-84D2-ADA4-ED3D600417C7}"/>
              </a:ext>
            </a:extLst>
          </p:cNvPr>
          <p:cNvSpPr/>
          <p:nvPr/>
        </p:nvSpPr>
        <p:spPr>
          <a:xfrm>
            <a:off x="6169371" y="5558267"/>
            <a:ext cx="2844000" cy="1188000"/>
          </a:xfrm>
          <a:prstGeom prst="roundRect">
            <a:avLst/>
          </a:prstGeom>
          <a:noFill/>
          <a:ln w="2857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EDFFF03-1E71-48E2-49AB-0C2B3A8C8954}"/>
              </a:ext>
            </a:extLst>
          </p:cNvPr>
          <p:cNvSpPr txBox="1"/>
          <p:nvPr/>
        </p:nvSpPr>
        <p:spPr>
          <a:xfrm>
            <a:off x="3142818" y="816685"/>
            <a:ext cx="28910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= même nombre de protons (Z) et des nombres de neutrons différents.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44E997A-D435-6E6A-0F22-1B8B8C690B09}"/>
              </a:ext>
            </a:extLst>
          </p:cNvPr>
          <p:cNvSpPr txBox="1"/>
          <p:nvPr/>
        </p:nvSpPr>
        <p:spPr>
          <a:xfrm>
            <a:off x="6195989" y="199253"/>
            <a:ext cx="2785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d’un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noyau radioactif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3247257-AEA1-157F-F90C-07B20A518FD7}"/>
              </a:ext>
            </a:extLst>
          </p:cNvPr>
          <p:cNvSpPr txBox="1"/>
          <p:nvPr/>
        </p:nvSpPr>
        <p:spPr>
          <a:xfrm>
            <a:off x="6062043" y="674860"/>
            <a:ext cx="29223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Noyau instable qui se désintègre spontanément en un noyau plus stable.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FC70C4A3-AE45-50C4-079C-F57538840F6F}"/>
              </a:ext>
            </a:extLst>
          </p:cNvPr>
          <p:cNvSpPr txBox="1"/>
          <p:nvPr/>
        </p:nvSpPr>
        <p:spPr>
          <a:xfrm>
            <a:off x="61899" y="1558811"/>
            <a:ext cx="2963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et unité de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l’activité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d’une source radioactive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02A0F46A-760D-57F6-75AB-1081E359CC1F}"/>
              </a:ext>
            </a:extLst>
          </p:cNvPr>
          <p:cNvSpPr txBox="1"/>
          <p:nvPr/>
        </p:nvSpPr>
        <p:spPr>
          <a:xfrm>
            <a:off x="3117481" y="1594467"/>
            <a:ext cx="2925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Particule émise lors d’une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désintégration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?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fr-FR" sz="1400" baseline="300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9EA99D06-473D-1D70-34A0-6742DADD5252}"/>
              </a:ext>
            </a:extLst>
          </p:cNvPr>
          <p:cNvSpPr txBox="1"/>
          <p:nvPr/>
        </p:nvSpPr>
        <p:spPr>
          <a:xfrm>
            <a:off x="6147814" y="1599369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Quel type de radioactivité si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émission d’un électron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39D15CC3-80EC-39DC-5FAB-498FB072F6B8}"/>
              </a:ext>
            </a:extLst>
          </p:cNvPr>
          <p:cNvSpPr txBox="1"/>
          <p:nvPr/>
        </p:nvSpPr>
        <p:spPr>
          <a:xfrm>
            <a:off x="6332690" y="2327489"/>
            <a:ext cx="252836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Radioactivité </a:t>
            </a:r>
            <a:r>
              <a:rPr lang="fr-FR" sz="1600" dirty="0">
                <a:solidFill>
                  <a:srgbClr val="FF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-</a:t>
            </a:r>
            <a:r>
              <a:rPr lang="fr-FR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ZoneTexte 37">
                <a:extLst>
                  <a:ext uri="{FF2B5EF4-FFF2-40B4-BE49-F238E27FC236}">
                    <a16:creationId xmlns:a16="http://schemas.microsoft.com/office/drawing/2014/main" id="{0BE0302C-64AE-4C3C-35E3-1D09DDDD81DF}"/>
                  </a:ext>
                </a:extLst>
              </p:cNvPr>
              <p:cNvSpPr txBox="1"/>
              <p:nvPr/>
            </p:nvSpPr>
            <p:spPr>
              <a:xfrm>
                <a:off x="159657" y="2924609"/>
                <a:ext cx="2815772" cy="601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sz="16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Nom de la particule notée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r-FR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r-FR" sz="16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fr-FR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  <m:e>
                        <m:r>
                          <a:rPr lang="fr-FR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𝐞</m:t>
                        </m:r>
                        <m:r>
                          <a:rPr lang="fr-FR" sz="16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sPre>
                    <m:r>
                      <a:rPr lang="fr-FR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fr-FR" sz="16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fr-FR" sz="1600" dirty="0">
                  <a:solidFill>
                    <a:schemeClr val="tx1"/>
                  </a:solidFill>
                  <a:effectLst/>
                  <a:latin typeface="Comic Sans MS" panose="030F0702030302020204" pitchFamily="66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8" name="ZoneTexte 37">
                <a:extLst>
                  <a:ext uri="{FF2B5EF4-FFF2-40B4-BE49-F238E27FC236}">
                    <a16:creationId xmlns:a16="http://schemas.microsoft.com/office/drawing/2014/main" id="{0BE0302C-64AE-4C3C-35E3-1D09DDDD81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657" y="2924609"/>
                <a:ext cx="2815772" cy="601831"/>
              </a:xfrm>
              <a:prstGeom prst="rect">
                <a:avLst/>
              </a:prstGeom>
              <a:blipFill>
                <a:blip r:embed="rId3"/>
                <a:stretch>
                  <a:fillRect t="-204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ZoneTexte 39">
            <a:extLst>
              <a:ext uri="{FF2B5EF4-FFF2-40B4-BE49-F238E27FC236}">
                <a16:creationId xmlns:a16="http://schemas.microsoft.com/office/drawing/2014/main" id="{AA624FBD-9360-4A8B-8DD5-9BF37CD2CF8F}"/>
              </a:ext>
            </a:extLst>
          </p:cNvPr>
          <p:cNvSpPr txBox="1"/>
          <p:nvPr/>
        </p:nvSpPr>
        <p:spPr>
          <a:xfrm>
            <a:off x="428172" y="3659787"/>
            <a:ext cx="21698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positon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FD253566-20C2-0EB0-0B6C-C72593F16620}"/>
              </a:ext>
            </a:extLst>
          </p:cNvPr>
          <p:cNvSpPr txBox="1"/>
          <p:nvPr/>
        </p:nvSpPr>
        <p:spPr>
          <a:xfrm>
            <a:off x="3059059" y="2920819"/>
            <a:ext cx="30080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 a lieu une émission de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rayonnement gamma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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400" dirty="0">
              <a:latin typeface="Comic Sans MS" panose="030F0702030302020204" pitchFamily="66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C07AA526-C5DB-F6D3-D752-7C50B39CF0CD}"/>
              </a:ext>
            </a:extLst>
          </p:cNvPr>
          <p:cNvSpPr txBox="1"/>
          <p:nvPr/>
        </p:nvSpPr>
        <p:spPr>
          <a:xfrm>
            <a:off x="3202859" y="3515705"/>
            <a:ext cx="271376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Si le noyau fils possède un excès d’énergie (état excité). 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A3F0F3BC-9481-C521-4531-9635A5FAF3AB}"/>
              </a:ext>
            </a:extLst>
          </p:cNvPr>
          <p:cNvSpPr txBox="1"/>
          <p:nvPr/>
        </p:nvSpPr>
        <p:spPr>
          <a:xfrm>
            <a:off x="6195989" y="2907372"/>
            <a:ext cx="27016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du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temps de demi-vie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 noyau radioactif ?</a:t>
            </a:r>
            <a:endParaRPr lang="fr-FR" sz="14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DE47760-7DD4-3636-A6F2-B1858767A03C}"/>
              </a:ext>
            </a:extLst>
          </p:cNvPr>
          <p:cNvSpPr txBox="1"/>
          <p:nvPr/>
        </p:nvSpPr>
        <p:spPr>
          <a:xfrm>
            <a:off x="137486" y="4238836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Expression entre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activité A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de noyaux radioactifs N 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1A8E29C3-55D1-3056-0724-60049A882A44}"/>
              </a:ext>
            </a:extLst>
          </p:cNvPr>
          <p:cNvSpPr txBox="1"/>
          <p:nvPr/>
        </p:nvSpPr>
        <p:spPr>
          <a:xfrm>
            <a:off x="52273" y="4992667"/>
            <a:ext cx="299236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600" dirty="0">
                <a:solidFill>
                  <a:srgbClr val="FF0000"/>
                </a:solidFill>
              </a:rPr>
              <a:t>A = </a:t>
            </a:r>
            <a:r>
              <a:rPr lang="fr-FR" sz="1600" dirty="0">
                <a:solidFill>
                  <a:srgbClr val="FF0000"/>
                </a:solidFill>
                <a:sym typeface="Symbol" panose="05050102010706020507" pitchFamily="18" charset="2"/>
              </a:rPr>
              <a:t> N</a:t>
            </a:r>
            <a:endParaRPr lang="fr-FR" sz="1600" dirty="0">
              <a:solidFill>
                <a:srgbClr val="FF0000"/>
              </a:solidFill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6D9E8DAD-DE87-0A0D-D24B-24232C126C20}"/>
              </a:ext>
            </a:extLst>
          </p:cNvPr>
          <p:cNvSpPr txBox="1"/>
          <p:nvPr/>
        </p:nvSpPr>
        <p:spPr>
          <a:xfrm>
            <a:off x="3104255" y="4267020"/>
            <a:ext cx="2904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Signification de la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constante radioactive </a:t>
            </a:r>
            <a:r>
              <a:rPr lang="fr-FR" sz="14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84DAD34D-36B2-987C-797E-496CD4A89E2E}"/>
              </a:ext>
            </a:extLst>
          </p:cNvPr>
          <p:cNvSpPr txBox="1"/>
          <p:nvPr/>
        </p:nvSpPr>
        <p:spPr>
          <a:xfrm>
            <a:off x="3170402" y="4865670"/>
            <a:ext cx="27886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0" i="0" dirty="0">
                <a:solidFill>
                  <a:srgbClr val="FF0000"/>
                </a:solidFill>
              </a:rPr>
              <a:t>Probabilité de désintégration par unité de temps.</a:t>
            </a:r>
            <a:endParaRPr lang="fr-FR" sz="1200" b="0" i="0" dirty="0">
              <a:solidFill>
                <a:srgbClr val="FF0000"/>
              </a:solidFill>
            </a:endParaRP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4B087C99-2910-34EC-4C06-C5C1C0E4E99B}"/>
              </a:ext>
            </a:extLst>
          </p:cNvPr>
          <p:cNvSpPr txBox="1"/>
          <p:nvPr/>
        </p:nvSpPr>
        <p:spPr>
          <a:xfrm>
            <a:off x="6213775" y="4186798"/>
            <a:ext cx="278710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est le t</a:t>
            </a:r>
            <a:r>
              <a:rPr lang="fr-FR" sz="1400" baseline="-250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 noyau si la constante radioactive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</a:t>
            </a:r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 grande ?</a:t>
            </a:r>
            <a:endParaRPr lang="fr-FR" sz="1400" baseline="300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ZoneTexte 58">
                <a:extLst>
                  <a:ext uri="{FF2B5EF4-FFF2-40B4-BE49-F238E27FC236}">
                    <a16:creationId xmlns:a16="http://schemas.microsoft.com/office/drawing/2014/main" id="{8538C393-2AF0-0126-AD2E-5B2535E4BC8F}"/>
                  </a:ext>
                </a:extLst>
              </p:cNvPr>
              <p:cNvSpPr txBox="1"/>
              <p:nvPr/>
            </p:nvSpPr>
            <p:spPr>
              <a:xfrm>
                <a:off x="6274055" y="4913238"/>
                <a:ext cx="2634629" cy="49667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</a:t>
                </a:r>
                <a:r>
                  <a:rPr lang="fr-FR" sz="1200" baseline="-250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1/2</a:t>
                </a:r>
                <a:r>
                  <a:rPr lang="fr-FR" sz="12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sera faible :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fr-FR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b>
                        <m:r>
                          <a:rPr lang="fr-FR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1/2</m:t>
                        </m:r>
                      </m:sub>
                    </m:sSub>
                    <m:r>
                      <a:rPr lang="fr-FR" b="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FR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ln</m:t>
                        </m:r>
                        <m:r>
                          <a:rPr lang="fr-FR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FR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</m:den>
                    </m:f>
                  </m:oMath>
                </a14:m>
                <a:endParaRPr lang="fr-FR" sz="12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9" name="ZoneTexte 58">
                <a:extLst>
                  <a:ext uri="{FF2B5EF4-FFF2-40B4-BE49-F238E27FC236}">
                    <a16:creationId xmlns:a16="http://schemas.microsoft.com/office/drawing/2014/main" id="{8538C393-2AF0-0126-AD2E-5B2535E4BC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4055" y="4913238"/>
                <a:ext cx="2634629" cy="496674"/>
              </a:xfrm>
              <a:prstGeom prst="rect">
                <a:avLst/>
              </a:prstGeom>
              <a:blipFill>
                <a:blip r:embed="rId4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ZoneTexte 59">
            <a:extLst>
              <a:ext uri="{FF2B5EF4-FFF2-40B4-BE49-F238E27FC236}">
                <a16:creationId xmlns:a16="http://schemas.microsoft.com/office/drawing/2014/main" id="{0BFF58CB-0652-39AD-11A3-39FF8FE42E2D}"/>
              </a:ext>
            </a:extLst>
          </p:cNvPr>
          <p:cNvSpPr txBox="1"/>
          <p:nvPr/>
        </p:nvSpPr>
        <p:spPr>
          <a:xfrm>
            <a:off x="116115" y="5594373"/>
            <a:ext cx="281842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a évolué le nombre de noyaux radioactifs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après 3 demi-vies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400" dirty="0">
              <a:effectLst/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715565CE-57B2-D186-010B-C63034DBF7BD}"/>
              </a:ext>
            </a:extLst>
          </p:cNvPr>
          <p:cNvSpPr txBox="1"/>
          <p:nvPr/>
        </p:nvSpPr>
        <p:spPr>
          <a:xfrm>
            <a:off x="159657" y="6402166"/>
            <a:ext cx="27204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Il a été divisé par 2 x 2 x 2 = 2</a:t>
            </a:r>
            <a:r>
              <a:rPr lang="fr-FR" sz="1400" baseline="30000" dirty="0">
                <a:solidFill>
                  <a:srgbClr val="FF0000"/>
                </a:solidFill>
              </a:rPr>
              <a:t>3</a:t>
            </a:r>
            <a:r>
              <a:rPr lang="fr-FR" sz="1400" dirty="0">
                <a:solidFill>
                  <a:srgbClr val="FF0000"/>
                </a:solidFill>
              </a:rPr>
              <a:t> = 8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A70CEA0B-6BE1-4A7C-2F5A-64416E11B441}"/>
              </a:ext>
            </a:extLst>
          </p:cNvPr>
          <p:cNvSpPr txBox="1"/>
          <p:nvPr/>
        </p:nvSpPr>
        <p:spPr>
          <a:xfrm>
            <a:off x="3117481" y="5659015"/>
            <a:ext cx="29163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Expression de l’activité A en fonction du temps 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ZoneTexte 66">
                <a:extLst>
                  <a:ext uri="{FF2B5EF4-FFF2-40B4-BE49-F238E27FC236}">
                    <a16:creationId xmlns:a16="http://schemas.microsoft.com/office/drawing/2014/main" id="{C0B84E6F-E746-0A23-EF2B-77BE3133D065}"/>
                  </a:ext>
                </a:extLst>
              </p:cNvPr>
              <p:cNvSpPr txBox="1"/>
              <p:nvPr/>
            </p:nvSpPr>
            <p:spPr>
              <a:xfrm>
                <a:off x="3270611" y="6218199"/>
                <a:ext cx="2650435" cy="5312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FF0000"/>
                    </a:solidFill>
                  </a:rPr>
                  <a:t>Décroissance exponentielle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1400" b="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d>
                      <m:dPr>
                        <m:ctrlPr>
                          <a:rPr lang="fr-FR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fr-FR" sz="1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e>
                    </m:d>
                    <m:r>
                      <a:rPr lang="fr-FR" sz="1400" b="0" i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fr-FR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fr-FR" sz="1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lang="fr-FR" sz="1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p>
                      <m:sSupPr>
                        <m:ctrlPr>
                          <a:rPr lang="fr-FR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fr-FR" sz="1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lang="fr-FR" sz="1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fr-FR" sz="1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  <m:r>
                          <a:rPr lang="fr-FR" sz="1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m:rPr>
                            <m:sty m:val="p"/>
                          </m:rPr>
                          <a:rPr lang="fr-FR" sz="1400" b="0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p>
                  </m:oMath>
                </a14:m>
                <a:endParaRPr lang="fr-FR" sz="11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7" name="ZoneTexte 66">
                <a:extLst>
                  <a:ext uri="{FF2B5EF4-FFF2-40B4-BE49-F238E27FC236}">
                    <a16:creationId xmlns:a16="http://schemas.microsoft.com/office/drawing/2014/main" id="{C0B84E6F-E746-0A23-EF2B-77BE3133D0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0611" y="6218199"/>
                <a:ext cx="2650435" cy="531236"/>
              </a:xfrm>
              <a:prstGeom prst="rect">
                <a:avLst/>
              </a:prstGeom>
              <a:blipFill>
                <a:blip r:embed="rId5"/>
                <a:stretch>
                  <a:fillRect t="-229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ZoneTexte 67">
            <a:extLst>
              <a:ext uri="{FF2B5EF4-FFF2-40B4-BE49-F238E27FC236}">
                <a16:creationId xmlns:a16="http://schemas.microsoft.com/office/drawing/2014/main" id="{352A9912-0224-93CB-00C9-AE4C7B490964}"/>
              </a:ext>
            </a:extLst>
          </p:cNvPr>
          <p:cNvSpPr txBox="1"/>
          <p:nvPr/>
        </p:nvSpPr>
        <p:spPr>
          <a:xfrm>
            <a:off x="6099603" y="5618457"/>
            <a:ext cx="2978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Exemples </a:t>
            </a:r>
            <a:r>
              <a:rPr lang="fr-FR" sz="1300" b="1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d’applications</a:t>
            </a:r>
            <a:r>
              <a:rPr lang="fr-FR" sz="1300" dirty="0">
                <a:effectLst/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la radioactivité ?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BFC5F329-B7FD-C13A-D862-35139095AE5B}"/>
              </a:ext>
            </a:extLst>
          </p:cNvPr>
          <p:cNvSpPr txBox="1"/>
          <p:nvPr/>
        </p:nvSpPr>
        <p:spPr>
          <a:xfrm>
            <a:off x="6195989" y="6245658"/>
            <a:ext cx="27449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Imagerie médicale – radiothérapie</a:t>
            </a:r>
          </a:p>
          <a:p>
            <a:pPr algn="ctr"/>
            <a:r>
              <a:rPr lang="fr-FR" sz="1400" dirty="0">
                <a:solidFill>
                  <a:srgbClr val="FF0000"/>
                </a:solidFill>
              </a:rPr>
              <a:t>Datation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28B302E-DCE9-C83D-66DA-7B0FF0EC8785}"/>
              </a:ext>
            </a:extLst>
          </p:cNvPr>
          <p:cNvSpPr txBox="1"/>
          <p:nvPr/>
        </p:nvSpPr>
        <p:spPr>
          <a:xfrm>
            <a:off x="171377" y="2162774"/>
            <a:ext cx="274693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Nombre moyen de désintégrations par seconde (Becquerel Bq)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B6EC742-AEE9-82EA-83A3-5E1FB4CE988A}"/>
                  </a:ext>
                </a:extLst>
              </p:cNvPr>
              <p:cNvSpPr txBox="1"/>
              <p:nvPr/>
            </p:nvSpPr>
            <p:spPr>
              <a:xfrm>
                <a:off x="3202858" y="2304546"/>
                <a:ext cx="2785943" cy="30970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fr-FR" sz="1400" dirty="0">
                    <a:solidFill>
                      <a:srgbClr val="FF0000"/>
                    </a:solidFill>
                  </a:rPr>
                  <a:t>Noyau d’hélium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fr-FR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fr-FR" sz="1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fr-FR" sz="1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fr-FR" sz="14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He</m:t>
                        </m:r>
                      </m:e>
                    </m:sPre>
                  </m:oMath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FB6EC742-AEE9-82EA-83A3-5E1FB4CE98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858" y="2304546"/>
                <a:ext cx="2785943" cy="309700"/>
              </a:xfrm>
              <a:prstGeom prst="rect">
                <a:avLst/>
              </a:prstGeom>
              <a:blipFill>
                <a:blip r:embed="rId6"/>
                <a:stretch>
                  <a:fillRect t="-1961" b="-215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ZoneTexte 22">
            <a:extLst>
              <a:ext uri="{FF2B5EF4-FFF2-40B4-BE49-F238E27FC236}">
                <a16:creationId xmlns:a16="http://schemas.microsoft.com/office/drawing/2014/main" id="{44BFC3C6-E97B-B313-E90B-795F02A58AF3}"/>
              </a:ext>
            </a:extLst>
          </p:cNvPr>
          <p:cNvSpPr txBox="1"/>
          <p:nvPr/>
        </p:nvSpPr>
        <p:spPr>
          <a:xfrm>
            <a:off x="6208208" y="3411393"/>
            <a:ext cx="2720485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300" dirty="0">
                <a:solidFill>
                  <a:srgbClr val="FF0000"/>
                </a:solidFill>
              </a:rPr>
              <a:t>Durée au bout de laquelle le nombre de noyaux radioactifs (ou l’activité) est divisé par deux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2F477774-88C8-416E-1AA8-68F9CC1B0457}"/>
              </a:ext>
            </a:extLst>
          </p:cNvPr>
          <p:cNvCxnSpPr/>
          <p:nvPr/>
        </p:nvCxnSpPr>
        <p:spPr>
          <a:xfrm>
            <a:off x="177871" y="861125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473EBB31-EEBF-C9AA-45EE-D40B24BCB4E7}"/>
              </a:ext>
            </a:extLst>
          </p:cNvPr>
          <p:cNvCxnSpPr/>
          <p:nvPr/>
        </p:nvCxnSpPr>
        <p:spPr>
          <a:xfrm>
            <a:off x="3202859" y="804722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95C0E47A-0E79-1D1A-CDF0-C10BD926A42C}"/>
              </a:ext>
            </a:extLst>
          </p:cNvPr>
          <p:cNvCxnSpPr/>
          <p:nvPr/>
        </p:nvCxnSpPr>
        <p:spPr>
          <a:xfrm>
            <a:off x="6247086" y="730216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BDB2AA96-A7B1-7E77-F5BC-7AC14C3A7571}"/>
              </a:ext>
            </a:extLst>
          </p:cNvPr>
          <p:cNvCxnSpPr/>
          <p:nvPr/>
        </p:nvCxnSpPr>
        <p:spPr>
          <a:xfrm>
            <a:off x="177871" y="2145854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2B774B9B-5AF4-36B4-7852-85B9D1916DBE}"/>
              </a:ext>
            </a:extLst>
          </p:cNvPr>
          <p:cNvCxnSpPr/>
          <p:nvPr/>
        </p:nvCxnSpPr>
        <p:spPr>
          <a:xfrm>
            <a:off x="3211757" y="2255224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51CF7F8E-4CD6-7506-5D8D-169D4271C73C}"/>
              </a:ext>
            </a:extLst>
          </p:cNvPr>
          <p:cNvCxnSpPr/>
          <p:nvPr/>
        </p:nvCxnSpPr>
        <p:spPr>
          <a:xfrm>
            <a:off x="6220429" y="2264189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BAE00235-6D8F-C5F2-D7E2-78BA51B08468}"/>
              </a:ext>
            </a:extLst>
          </p:cNvPr>
          <p:cNvCxnSpPr/>
          <p:nvPr/>
        </p:nvCxnSpPr>
        <p:spPr>
          <a:xfrm>
            <a:off x="159657" y="3570955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C68858B7-08E4-0395-267C-92D1B1C4F04A}"/>
              </a:ext>
            </a:extLst>
          </p:cNvPr>
          <p:cNvCxnSpPr/>
          <p:nvPr/>
        </p:nvCxnSpPr>
        <p:spPr>
          <a:xfrm>
            <a:off x="3202858" y="3444039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68F0FDF4-C859-863C-68B7-7F25E7860C0C}"/>
              </a:ext>
            </a:extLst>
          </p:cNvPr>
          <p:cNvCxnSpPr/>
          <p:nvPr/>
        </p:nvCxnSpPr>
        <p:spPr>
          <a:xfrm>
            <a:off x="6220429" y="3431105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1DB80C4C-F15D-A90B-6D43-605B869F1EA8}"/>
              </a:ext>
            </a:extLst>
          </p:cNvPr>
          <p:cNvCxnSpPr/>
          <p:nvPr/>
        </p:nvCxnSpPr>
        <p:spPr>
          <a:xfrm>
            <a:off x="214057" y="4977500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79101779-ED84-8BFD-98CE-7101F54D1C14}"/>
              </a:ext>
            </a:extLst>
          </p:cNvPr>
          <p:cNvCxnSpPr/>
          <p:nvPr/>
        </p:nvCxnSpPr>
        <p:spPr>
          <a:xfrm>
            <a:off x="3238599" y="4857214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A8935287-5C72-7C1A-BA85-282C5F19EBE0}"/>
              </a:ext>
            </a:extLst>
          </p:cNvPr>
          <p:cNvCxnSpPr/>
          <p:nvPr/>
        </p:nvCxnSpPr>
        <p:spPr>
          <a:xfrm>
            <a:off x="6220429" y="4931747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99939AFC-ACF6-55E8-0BCB-3FA980D4C06F}"/>
              </a:ext>
            </a:extLst>
          </p:cNvPr>
          <p:cNvCxnSpPr/>
          <p:nvPr/>
        </p:nvCxnSpPr>
        <p:spPr>
          <a:xfrm>
            <a:off x="177871" y="6296392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ADF1C4EA-5C88-36BB-3774-A74A1DFDF1C9}"/>
              </a:ext>
            </a:extLst>
          </p:cNvPr>
          <p:cNvCxnSpPr/>
          <p:nvPr/>
        </p:nvCxnSpPr>
        <p:spPr>
          <a:xfrm>
            <a:off x="3228091" y="6227573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D374C00E-79EA-3791-16D5-741DFC69977D}"/>
              </a:ext>
            </a:extLst>
          </p:cNvPr>
          <p:cNvCxnSpPr/>
          <p:nvPr/>
        </p:nvCxnSpPr>
        <p:spPr>
          <a:xfrm>
            <a:off x="6220429" y="6229498"/>
            <a:ext cx="2720485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42725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823</TotalTime>
  <Words>268</Words>
  <Application>Microsoft Office PowerPoint</Application>
  <PresentationFormat>Affichage à l'écran (4:3)</PresentationFormat>
  <Paragraphs>34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Comic Sans MS</vt:lpstr>
      <vt:lpstr>Symbol</vt:lpstr>
      <vt:lpstr>Times New Roman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34</cp:revision>
  <cp:lastPrinted>2024-02-16T09:29:20Z</cp:lastPrinted>
  <dcterms:created xsi:type="dcterms:W3CDTF">2023-08-29T16:31:30Z</dcterms:created>
  <dcterms:modified xsi:type="dcterms:W3CDTF">2025-06-16T20:24:23Z</dcterms:modified>
</cp:coreProperties>
</file>