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5" r:id="rId2"/>
    <p:sldId id="286" r:id="rId3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97A1"/>
    <a:srgbClr val="0A49C6"/>
    <a:srgbClr val="EE04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320" y="72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0176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8334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5183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84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3992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298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3516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604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794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223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051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1831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7ABFE9-9A8F-2070-26AD-3AC9FE160E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4E66F46-2D1D-B32D-C290-2EC7FDE7C4D5}"/>
              </a:ext>
            </a:extLst>
          </p:cNvPr>
          <p:cNvSpPr txBox="1"/>
          <p:nvPr/>
        </p:nvSpPr>
        <p:spPr>
          <a:xfrm>
            <a:off x="268942" y="527125"/>
            <a:ext cx="52178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2060"/>
                </a:solidFill>
              </a:rPr>
              <a:t>Cartes Questions</a:t>
            </a:r>
          </a:p>
          <a:p>
            <a:r>
              <a:rPr lang="fr-FR" sz="2400" dirty="0">
                <a:solidFill>
                  <a:srgbClr val="002060"/>
                </a:solidFill>
              </a:rPr>
              <a:t>Exemples : Séquence 5 - Terminale PCM </a:t>
            </a:r>
          </a:p>
        </p:txBody>
      </p:sp>
    </p:spTree>
    <p:extLst>
      <p:ext uri="{BB962C8B-B14F-4D97-AF65-F5344CB8AC3E}">
        <p14:creationId xmlns:p14="http://schemas.microsoft.com/office/powerpoint/2010/main" val="3482358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17F79-FEE3-3EF8-DE0C-F4BF50627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6010D5E-363A-E7BB-29AA-24BC0052845B}"/>
              </a:ext>
            </a:extLst>
          </p:cNvPr>
          <p:cNvSpPr txBox="1"/>
          <p:nvPr/>
        </p:nvSpPr>
        <p:spPr>
          <a:xfrm>
            <a:off x="159657" y="209242"/>
            <a:ext cx="2815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</a:rPr>
              <a:t>Expression de la </a:t>
            </a:r>
            <a:r>
              <a:rPr lang="fr-FR" sz="1400" b="1" dirty="0">
                <a:latin typeface="Comic Sans MS" panose="030F0702030302020204" pitchFamily="66" charset="0"/>
              </a:rPr>
              <a:t>vitesse d’apparition </a:t>
            </a:r>
            <a:r>
              <a:rPr lang="fr-FR" sz="1400" dirty="0">
                <a:latin typeface="Comic Sans MS" panose="030F0702030302020204" pitchFamily="66" charset="0"/>
              </a:rPr>
              <a:t>d’un produit ?</a:t>
            </a:r>
            <a:endParaRPr lang="fr-FR" sz="11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C9D47205-D019-0D73-2EB9-257E8138172A}"/>
              </a:ext>
            </a:extLst>
          </p:cNvPr>
          <p:cNvSpPr/>
          <p:nvPr/>
        </p:nvSpPr>
        <p:spPr>
          <a:xfrm>
            <a:off x="116115" y="145143"/>
            <a:ext cx="2844000" cy="1188000"/>
          </a:xfrm>
          <a:prstGeom prst="roundRect">
            <a:avLst/>
          </a:prstGeom>
          <a:noFill/>
          <a:ln w="28575">
            <a:solidFill>
              <a:srgbClr val="FD97A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E21581C4-8275-BB17-B48C-674F530D3B65}"/>
                  </a:ext>
                </a:extLst>
              </p:cNvPr>
              <p:cNvSpPr txBox="1"/>
              <p:nvPr/>
            </p:nvSpPr>
            <p:spPr>
              <a:xfrm>
                <a:off x="137150" y="836419"/>
                <a:ext cx="2860785" cy="5108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produit</m:t>
                          </m:r>
                        </m:sub>
                      </m:sSub>
                      <m:d>
                        <m:dPr>
                          <m:ctrlPr>
                            <a:rPr lang="fr-FR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e>
                      </m:d>
                      <m: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d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fr-FR" sz="1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produit</m:t>
                              </m:r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dt</m:t>
                          </m:r>
                        </m:den>
                      </m:f>
                      <m:d>
                        <m:dPr>
                          <m:ctrlPr>
                            <a:rPr lang="fr-FR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e>
                      </m:d>
                    </m:oMath>
                  </m:oMathPara>
                </a14:m>
                <a:endParaRPr lang="fr-FR" sz="11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E21581C4-8275-BB17-B48C-674F530D3B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50" y="836419"/>
                <a:ext cx="2860785" cy="510845"/>
              </a:xfrm>
              <a:prstGeom prst="rect">
                <a:avLst/>
              </a:prstGeom>
              <a:blipFill>
                <a:blip r:embed="rId2"/>
                <a:stretch>
                  <a:fillRect b="-11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1BAD7E7E-5666-4F45-0F41-D341BF0B9BD0}"/>
              </a:ext>
            </a:extLst>
          </p:cNvPr>
          <p:cNvSpPr/>
          <p:nvPr/>
        </p:nvSpPr>
        <p:spPr>
          <a:xfrm>
            <a:off x="3150000" y="166210"/>
            <a:ext cx="2844000" cy="1188000"/>
          </a:xfrm>
          <a:prstGeom prst="roundRect">
            <a:avLst/>
          </a:prstGeom>
          <a:noFill/>
          <a:ln w="28575">
            <a:solidFill>
              <a:srgbClr val="FD97A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C1862461-4385-6724-F28E-283620041866}"/>
              </a:ext>
            </a:extLst>
          </p:cNvPr>
          <p:cNvSpPr/>
          <p:nvPr/>
        </p:nvSpPr>
        <p:spPr>
          <a:xfrm>
            <a:off x="6169371" y="166210"/>
            <a:ext cx="2844000" cy="1188000"/>
          </a:xfrm>
          <a:prstGeom prst="roundRect">
            <a:avLst/>
          </a:prstGeom>
          <a:noFill/>
          <a:ln w="28575">
            <a:solidFill>
              <a:srgbClr val="FD97A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D001C32A-668D-E838-5B1B-B564564DB55F}"/>
              </a:ext>
            </a:extLst>
          </p:cNvPr>
          <p:cNvSpPr/>
          <p:nvPr/>
        </p:nvSpPr>
        <p:spPr>
          <a:xfrm>
            <a:off x="116115" y="1488031"/>
            <a:ext cx="2844000" cy="1188000"/>
          </a:xfrm>
          <a:prstGeom prst="roundRect">
            <a:avLst/>
          </a:prstGeom>
          <a:noFill/>
          <a:ln w="28575">
            <a:solidFill>
              <a:srgbClr val="FD97A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471CF315-C568-651B-9BA3-14FF1F8F6DFE}"/>
              </a:ext>
            </a:extLst>
          </p:cNvPr>
          <p:cNvSpPr/>
          <p:nvPr/>
        </p:nvSpPr>
        <p:spPr>
          <a:xfrm>
            <a:off x="116115" y="2850415"/>
            <a:ext cx="2844000" cy="1188000"/>
          </a:xfrm>
          <a:prstGeom prst="roundRect">
            <a:avLst/>
          </a:prstGeom>
          <a:noFill/>
          <a:ln w="28575">
            <a:solidFill>
              <a:srgbClr val="FD97A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DC61A7E4-BE4B-48B6-7F52-FFBBC757B77C}"/>
              </a:ext>
            </a:extLst>
          </p:cNvPr>
          <p:cNvSpPr/>
          <p:nvPr/>
        </p:nvSpPr>
        <p:spPr>
          <a:xfrm>
            <a:off x="116115" y="4197084"/>
            <a:ext cx="2844000" cy="1188000"/>
          </a:xfrm>
          <a:prstGeom prst="roundRect">
            <a:avLst/>
          </a:prstGeom>
          <a:noFill/>
          <a:ln w="28575">
            <a:solidFill>
              <a:srgbClr val="FD97A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5B6A0CD-D4B4-E56D-EE10-A5D66B2A20CA}"/>
              </a:ext>
            </a:extLst>
          </p:cNvPr>
          <p:cNvSpPr txBox="1"/>
          <p:nvPr/>
        </p:nvSpPr>
        <p:spPr>
          <a:xfrm>
            <a:off x="3120171" y="235304"/>
            <a:ext cx="2815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</a:rPr>
              <a:t>Expression de la </a:t>
            </a:r>
            <a:r>
              <a:rPr lang="fr-FR" sz="1400" b="1" dirty="0">
                <a:latin typeface="Comic Sans MS" panose="030F0702030302020204" pitchFamily="66" charset="0"/>
              </a:rPr>
              <a:t>vitesse de disparition </a:t>
            </a:r>
            <a:r>
              <a:rPr lang="fr-FR" sz="1400" dirty="0">
                <a:latin typeface="Comic Sans MS" panose="030F0702030302020204" pitchFamily="66" charset="0"/>
              </a:rPr>
              <a:t>d’un réactif ?</a:t>
            </a:r>
            <a:endParaRPr lang="fr-FR" sz="11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79963F9D-E2C1-C4C2-67FC-61D516F8B90A}"/>
              </a:ext>
            </a:extLst>
          </p:cNvPr>
          <p:cNvSpPr/>
          <p:nvPr/>
        </p:nvSpPr>
        <p:spPr>
          <a:xfrm>
            <a:off x="3150000" y="1488031"/>
            <a:ext cx="2844000" cy="1188000"/>
          </a:xfrm>
          <a:prstGeom prst="roundRect">
            <a:avLst/>
          </a:prstGeom>
          <a:noFill/>
          <a:ln w="28575">
            <a:solidFill>
              <a:srgbClr val="FD97A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C0039D9B-5C9E-188B-DEAF-8D6C8E222DDF}"/>
              </a:ext>
            </a:extLst>
          </p:cNvPr>
          <p:cNvSpPr/>
          <p:nvPr/>
        </p:nvSpPr>
        <p:spPr>
          <a:xfrm>
            <a:off x="6169371" y="1488031"/>
            <a:ext cx="2844000" cy="1188000"/>
          </a:xfrm>
          <a:prstGeom prst="roundRect">
            <a:avLst/>
          </a:prstGeom>
          <a:noFill/>
          <a:ln w="28575">
            <a:solidFill>
              <a:srgbClr val="FD97A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BF021B6A-400E-14EC-7703-692BEA7E2295}"/>
              </a:ext>
            </a:extLst>
          </p:cNvPr>
          <p:cNvSpPr/>
          <p:nvPr/>
        </p:nvSpPr>
        <p:spPr>
          <a:xfrm>
            <a:off x="3150000" y="2851048"/>
            <a:ext cx="2844000" cy="1188000"/>
          </a:xfrm>
          <a:prstGeom prst="roundRect">
            <a:avLst/>
          </a:prstGeom>
          <a:noFill/>
          <a:ln w="28575">
            <a:solidFill>
              <a:srgbClr val="FD97A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30B86838-517C-AD5F-A337-ABA42A51261D}"/>
              </a:ext>
            </a:extLst>
          </p:cNvPr>
          <p:cNvSpPr/>
          <p:nvPr/>
        </p:nvSpPr>
        <p:spPr>
          <a:xfrm>
            <a:off x="6169371" y="2854829"/>
            <a:ext cx="2844000" cy="1188000"/>
          </a:xfrm>
          <a:prstGeom prst="roundRect">
            <a:avLst/>
          </a:prstGeom>
          <a:noFill/>
          <a:ln w="28575">
            <a:solidFill>
              <a:srgbClr val="FD97A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339C3F0B-D4E2-1BBB-367E-DEE9F7BCE9B1}"/>
              </a:ext>
            </a:extLst>
          </p:cNvPr>
          <p:cNvSpPr/>
          <p:nvPr/>
        </p:nvSpPr>
        <p:spPr>
          <a:xfrm>
            <a:off x="3150000" y="4197084"/>
            <a:ext cx="2844000" cy="1188000"/>
          </a:xfrm>
          <a:prstGeom prst="roundRect">
            <a:avLst/>
          </a:prstGeom>
          <a:noFill/>
          <a:ln w="28575">
            <a:solidFill>
              <a:srgbClr val="FD97A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BEBB0497-BB7C-D532-85F4-8E2EAC799E6D}"/>
              </a:ext>
            </a:extLst>
          </p:cNvPr>
          <p:cNvSpPr/>
          <p:nvPr/>
        </p:nvSpPr>
        <p:spPr>
          <a:xfrm>
            <a:off x="6169371" y="4197717"/>
            <a:ext cx="2844000" cy="1188000"/>
          </a:xfrm>
          <a:prstGeom prst="roundRect">
            <a:avLst/>
          </a:prstGeom>
          <a:noFill/>
          <a:ln w="28575">
            <a:solidFill>
              <a:srgbClr val="FD97A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ZoneTexte 23">
                <a:extLst>
                  <a:ext uri="{FF2B5EF4-FFF2-40B4-BE49-F238E27FC236}">
                    <a16:creationId xmlns:a16="http://schemas.microsoft.com/office/drawing/2014/main" id="{10F576C6-323A-A718-EB1F-17B27CA6A6DE}"/>
                  </a:ext>
                </a:extLst>
              </p:cNvPr>
              <p:cNvSpPr txBox="1"/>
              <p:nvPr/>
            </p:nvSpPr>
            <p:spPr>
              <a:xfrm>
                <a:off x="3142818" y="848959"/>
                <a:ext cx="2891033" cy="5108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  <m: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é</m:t>
                          </m:r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actif</m:t>
                          </m:r>
                        </m:sub>
                      </m:sSub>
                      <m:d>
                        <m:dPr>
                          <m:ctrlPr>
                            <a:rPr lang="fr-FR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e>
                      </m:d>
                      <m: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d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fr-FR" sz="1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r</m:t>
                              </m:r>
                              <m: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é</m:t>
                              </m:r>
                              <m:r>
                                <m:rPr>
                                  <m:sty m:val="p"/>
                                </m:rP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actif</m:t>
                              </m:r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dt</m:t>
                          </m:r>
                        </m:den>
                      </m:f>
                      <m:d>
                        <m:dPr>
                          <m:ctrlPr>
                            <a:rPr lang="fr-FR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e>
                      </m:d>
                    </m:oMath>
                  </m:oMathPara>
                </a14:m>
                <a:endParaRPr lang="fr-FR" sz="11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ZoneTexte 23">
                <a:extLst>
                  <a:ext uri="{FF2B5EF4-FFF2-40B4-BE49-F238E27FC236}">
                    <a16:creationId xmlns:a16="http://schemas.microsoft.com/office/drawing/2014/main" id="{10F576C6-323A-A718-EB1F-17B27CA6A6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2818" y="848959"/>
                <a:ext cx="2891033" cy="510845"/>
              </a:xfrm>
              <a:prstGeom prst="rect">
                <a:avLst/>
              </a:prstGeom>
              <a:blipFill>
                <a:blip r:embed="rId3"/>
                <a:stretch>
                  <a:fillRect b="-11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ZoneTexte 24">
            <a:extLst>
              <a:ext uri="{FF2B5EF4-FFF2-40B4-BE49-F238E27FC236}">
                <a16:creationId xmlns:a16="http://schemas.microsoft.com/office/drawing/2014/main" id="{59F9EBC8-43BF-FE99-2E80-43F005092E97}"/>
              </a:ext>
            </a:extLst>
          </p:cNvPr>
          <p:cNvSpPr txBox="1"/>
          <p:nvPr/>
        </p:nvSpPr>
        <p:spPr>
          <a:xfrm>
            <a:off x="6195989" y="262975"/>
            <a:ext cx="2785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Définition du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temps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demi-réaction t</a:t>
            </a:r>
            <a:r>
              <a:rPr lang="fr-FR" sz="1400" b="1" baseline="-25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13C04CA4-AE77-CCB4-BE4D-60C4360EC426}"/>
              </a:ext>
            </a:extLst>
          </p:cNvPr>
          <p:cNvSpPr txBox="1"/>
          <p:nvPr/>
        </p:nvSpPr>
        <p:spPr>
          <a:xfrm>
            <a:off x="6066348" y="847233"/>
            <a:ext cx="3081957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300" dirty="0">
                <a:solidFill>
                  <a:srgbClr val="FF0000"/>
                </a:solidFill>
              </a:rPr>
              <a:t>Durée au bout de laquelle la concentration en réactif limitant est divisée par deux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FA2D8843-1F74-D457-DE8A-1E168CEC7336}"/>
              </a:ext>
            </a:extLst>
          </p:cNvPr>
          <p:cNvSpPr txBox="1"/>
          <p:nvPr/>
        </p:nvSpPr>
        <p:spPr>
          <a:xfrm>
            <a:off x="31456" y="1655636"/>
            <a:ext cx="29633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Citer deux facteurs cinétiques.</a:t>
            </a:r>
            <a:endParaRPr lang="fr-FR" sz="1400" b="1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1FD83B58-F7E4-C7CD-55F6-9D652325630E}"/>
              </a:ext>
            </a:extLst>
          </p:cNvPr>
          <p:cNvSpPr txBox="1"/>
          <p:nvPr/>
        </p:nvSpPr>
        <p:spPr>
          <a:xfrm>
            <a:off x="3117481" y="1594467"/>
            <a:ext cx="29254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Comment évolue la vitesse d’une réaction si la température augmente ?</a:t>
            </a:r>
            <a:endParaRPr lang="fr-FR" sz="1400" baseline="300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4F9A391E-1902-9882-8170-885B34A7AA57}"/>
              </a:ext>
            </a:extLst>
          </p:cNvPr>
          <p:cNvSpPr txBox="1"/>
          <p:nvPr/>
        </p:nvSpPr>
        <p:spPr>
          <a:xfrm>
            <a:off x="6147814" y="1599369"/>
            <a:ext cx="2815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Expression de la vitesse v de réaction si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ordre 0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D8C4B12C-A183-3DE2-7E40-A06F761BDC2B}"/>
              </a:ext>
            </a:extLst>
          </p:cNvPr>
          <p:cNvSpPr txBox="1"/>
          <p:nvPr/>
        </p:nvSpPr>
        <p:spPr>
          <a:xfrm>
            <a:off x="6332690" y="2327489"/>
            <a:ext cx="252836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 = k (constante !)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7A802BAB-C6A0-8B00-A299-91BF6876E14B}"/>
              </a:ext>
            </a:extLst>
          </p:cNvPr>
          <p:cNvSpPr txBox="1"/>
          <p:nvPr/>
        </p:nvSpPr>
        <p:spPr>
          <a:xfrm>
            <a:off x="159657" y="2924609"/>
            <a:ext cx="2815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Expression de la vitesse v de réaction si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ordre 1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69127FF2-8083-6F28-3E57-FCF8AC97D24C}"/>
              </a:ext>
            </a:extLst>
          </p:cNvPr>
          <p:cNvSpPr txBox="1"/>
          <p:nvPr/>
        </p:nvSpPr>
        <p:spPr>
          <a:xfrm>
            <a:off x="428172" y="3659787"/>
            <a:ext cx="21698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 = k [Réactif]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7A001C20-0237-C5EF-2068-6C85E2E83850}"/>
              </a:ext>
            </a:extLst>
          </p:cNvPr>
          <p:cNvSpPr txBox="1"/>
          <p:nvPr/>
        </p:nvSpPr>
        <p:spPr>
          <a:xfrm>
            <a:off x="3045528" y="2982983"/>
            <a:ext cx="300808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Qu’est-ce qu’un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catalyseur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fr-FR" sz="1400" dirty="0">
              <a:latin typeface="Comic Sans MS" panose="030F0702030302020204" pitchFamily="66" charset="0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45575DF0-BB3E-9B3E-0FAC-382934C228FE}"/>
              </a:ext>
            </a:extLst>
          </p:cNvPr>
          <p:cNvSpPr txBox="1"/>
          <p:nvPr/>
        </p:nvSpPr>
        <p:spPr>
          <a:xfrm>
            <a:off x="3202859" y="3515705"/>
            <a:ext cx="27137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Espèce chimique qui augmente la vitesse de réaction 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00EE8AAB-5F15-7857-4EBC-E7A26D5146D6}"/>
              </a:ext>
            </a:extLst>
          </p:cNvPr>
          <p:cNvSpPr txBox="1"/>
          <p:nvPr/>
        </p:nvSpPr>
        <p:spPr>
          <a:xfrm>
            <a:off x="6195989" y="2907372"/>
            <a:ext cx="27016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Allure de la courbe [Réactif](t) si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ordre 0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fr-FR" sz="14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2B635AA3-CE82-67F1-47A7-F757B79E6E0A}"/>
              </a:ext>
            </a:extLst>
          </p:cNvPr>
          <p:cNvSpPr txBox="1"/>
          <p:nvPr/>
        </p:nvSpPr>
        <p:spPr>
          <a:xfrm>
            <a:off x="3104255" y="4267020"/>
            <a:ext cx="29042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Relation entre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fr-FR" sz="1400" b="1" baseline="-25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 constante de vitesse k  pour ordre 1 ?</a:t>
            </a:r>
            <a:endPara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ZoneTexte 53">
                <a:extLst>
                  <a:ext uri="{FF2B5EF4-FFF2-40B4-BE49-F238E27FC236}">
                    <a16:creationId xmlns:a16="http://schemas.microsoft.com/office/drawing/2014/main" id="{D0531909-6FF2-43FA-A49A-34E121F470FD}"/>
                  </a:ext>
                </a:extLst>
              </p:cNvPr>
              <p:cNvSpPr txBox="1"/>
              <p:nvPr/>
            </p:nvSpPr>
            <p:spPr>
              <a:xfrm>
                <a:off x="3170402" y="4919460"/>
                <a:ext cx="2788682" cy="4417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sz="12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e>
                        <m:sub>
                          <m:r>
                            <a:rPr lang="fr-F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1/2</m:t>
                          </m:r>
                        </m:sub>
                      </m:sSub>
                      <m: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r-FR" sz="12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ln</m:t>
                          </m:r>
                          <m:r>
                            <a:rPr lang="fr-FR" sz="12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r-FR" sz="12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k</m:t>
                          </m:r>
                        </m:den>
                      </m:f>
                    </m:oMath>
                  </m:oMathPara>
                </a14:m>
                <a:endParaRPr lang="fr-FR" sz="1000" b="0" i="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4" name="ZoneTexte 53">
                <a:extLst>
                  <a:ext uri="{FF2B5EF4-FFF2-40B4-BE49-F238E27FC236}">
                    <a16:creationId xmlns:a16="http://schemas.microsoft.com/office/drawing/2014/main" id="{D0531909-6FF2-43FA-A49A-34E121F470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0402" y="4919460"/>
                <a:ext cx="2788682" cy="441788"/>
              </a:xfrm>
              <a:prstGeom prst="rect">
                <a:avLst/>
              </a:prstGeom>
              <a:blipFill>
                <a:blip r:embed="rId4"/>
                <a:stretch>
                  <a:fillRect b="-27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ZoneTexte 56">
            <a:extLst>
              <a:ext uri="{FF2B5EF4-FFF2-40B4-BE49-F238E27FC236}">
                <a16:creationId xmlns:a16="http://schemas.microsoft.com/office/drawing/2014/main" id="{8F216FB1-1139-04C5-B6B9-F745AD97A575}"/>
              </a:ext>
            </a:extLst>
          </p:cNvPr>
          <p:cNvSpPr txBox="1"/>
          <p:nvPr/>
        </p:nvSpPr>
        <p:spPr>
          <a:xfrm>
            <a:off x="6209790" y="4251468"/>
            <a:ext cx="2787105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 on observe que la vitesse v </a:t>
            </a:r>
            <a:r>
              <a:rPr lang="fr-FR" sz="1300" b="1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dépend pas </a:t>
            </a:r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la concentration en réactif. </a:t>
            </a:r>
            <a:r>
              <a:rPr lang="fr-FR" sz="13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Ordre 0 ou 1 ?</a:t>
            </a:r>
            <a:endParaRPr lang="fr-FR" sz="1300" b="1" baseline="30000" dirty="0">
              <a:latin typeface="Comic Sans MS" panose="030F0702030302020204" pitchFamily="66" charset="0"/>
            </a:endParaRP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139FE00B-23E8-B6DB-8EA9-6B6B850287CD}"/>
              </a:ext>
            </a:extLst>
          </p:cNvPr>
          <p:cNvSpPr txBox="1"/>
          <p:nvPr/>
        </p:nvSpPr>
        <p:spPr>
          <a:xfrm>
            <a:off x="6147814" y="5050346"/>
            <a:ext cx="263462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=&gt; Ordre 0        v = k !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84B5B9B-2E96-108B-A92F-81127AB7E5FC}"/>
              </a:ext>
            </a:extLst>
          </p:cNvPr>
          <p:cNvSpPr txBox="1"/>
          <p:nvPr/>
        </p:nvSpPr>
        <p:spPr>
          <a:xfrm>
            <a:off x="171377" y="2162774"/>
            <a:ext cx="27469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Température – concentration en réactif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0DD3211-D83F-626A-A43C-42B9EB766D29}"/>
              </a:ext>
            </a:extLst>
          </p:cNvPr>
          <p:cNvSpPr txBox="1"/>
          <p:nvPr/>
        </p:nvSpPr>
        <p:spPr>
          <a:xfrm>
            <a:off x="3202858" y="2358336"/>
            <a:ext cx="2785943" cy="309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Elle augmente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89C3FD4-7F2E-6851-6BD3-CB497516D300}"/>
              </a:ext>
            </a:extLst>
          </p:cNvPr>
          <p:cNvSpPr txBox="1"/>
          <p:nvPr/>
        </p:nvSpPr>
        <p:spPr>
          <a:xfrm>
            <a:off x="6166533" y="3551009"/>
            <a:ext cx="28153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[Réactif] = - kt + [Réactif]</a:t>
            </a:r>
            <a:r>
              <a:rPr lang="fr-FR" sz="1400" baseline="-25000" dirty="0">
                <a:solidFill>
                  <a:srgbClr val="FF0000"/>
                </a:solidFill>
              </a:rPr>
              <a:t>0  </a:t>
            </a:r>
            <a:r>
              <a:rPr lang="fr-FR" sz="1400" dirty="0">
                <a:solidFill>
                  <a:srgbClr val="FF0000"/>
                </a:solidFill>
              </a:rPr>
              <a:t>(affine)</a:t>
            </a:r>
            <a:endParaRPr lang="fr-FR" sz="1400" baseline="-25000" dirty="0">
              <a:solidFill>
                <a:srgbClr val="FF0000"/>
              </a:solidFill>
            </a:endParaRPr>
          </a:p>
          <a:p>
            <a:pPr algn="ctr"/>
            <a:r>
              <a:rPr lang="fr-FR" sz="1400" dirty="0">
                <a:solidFill>
                  <a:srgbClr val="FF0000"/>
                </a:solidFill>
              </a:rPr>
              <a:t>Droite qui ne passe pas par l’origine</a:t>
            </a: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5A56FE68-1FE5-6D1C-8ADB-ACD5AB82E7F1}"/>
              </a:ext>
            </a:extLst>
          </p:cNvPr>
          <p:cNvCxnSpPr/>
          <p:nvPr/>
        </p:nvCxnSpPr>
        <p:spPr>
          <a:xfrm>
            <a:off x="177871" y="861125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2DD9F1D9-C680-7974-52D8-035478262E1B}"/>
              </a:ext>
            </a:extLst>
          </p:cNvPr>
          <p:cNvCxnSpPr/>
          <p:nvPr/>
        </p:nvCxnSpPr>
        <p:spPr>
          <a:xfrm>
            <a:off x="3202859" y="836996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A81F2F2D-90B7-6253-F92D-654F9128A44F}"/>
              </a:ext>
            </a:extLst>
          </p:cNvPr>
          <p:cNvCxnSpPr/>
          <p:nvPr/>
        </p:nvCxnSpPr>
        <p:spPr>
          <a:xfrm>
            <a:off x="6247086" y="827037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49290FC0-0DF6-E5F4-499C-A232AD49FC69}"/>
              </a:ext>
            </a:extLst>
          </p:cNvPr>
          <p:cNvCxnSpPr/>
          <p:nvPr/>
        </p:nvCxnSpPr>
        <p:spPr>
          <a:xfrm>
            <a:off x="177871" y="2145854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3C906943-614E-4556-9F55-668635276AB0}"/>
              </a:ext>
            </a:extLst>
          </p:cNvPr>
          <p:cNvCxnSpPr/>
          <p:nvPr/>
        </p:nvCxnSpPr>
        <p:spPr>
          <a:xfrm>
            <a:off x="3211757" y="2341288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53A8073E-1D88-045E-A988-A412B823EA6E}"/>
              </a:ext>
            </a:extLst>
          </p:cNvPr>
          <p:cNvCxnSpPr/>
          <p:nvPr/>
        </p:nvCxnSpPr>
        <p:spPr>
          <a:xfrm>
            <a:off x="6220429" y="2264189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08B882DD-D946-49AB-B07F-C93226D6449D}"/>
              </a:ext>
            </a:extLst>
          </p:cNvPr>
          <p:cNvCxnSpPr/>
          <p:nvPr/>
        </p:nvCxnSpPr>
        <p:spPr>
          <a:xfrm>
            <a:off x="159657" y="3570955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50C15F34-C1E5-4296-A1A5-AE9BB9618211}"/>
              </a:ext>
            </a:extLst>
          </p:cNvPr>
          <p:cNvCxnSpPr/>
          <p:nvPr/>
        </p:nvCxnSpPr>
        <p:spPr>
          <a:xfrm>
            <a:off x="3202858" y="3444039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98F5F079-19CC-19AE-C96C-4B5DD1FA7B24}"/>
              </a:ext>
            </a:extLst>
          </p:cNvPr>
          <p:cNvCxnSpPr/>
          <p:nvPr/>
        </p:nvCxnSpPr>
        <p:spPr>
          <a:xfrm>
            <a:off x="6243101" y="3452751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7DEB9985-EA50-D394-AFD9-250F2975A663}"/>
              </a:ext>
            </a:extLst>
          </p:cNvPr>
          <p:cNvCxnSpPr/>
          <p:nvPr/>
        </p:nvCxnSpPr>
        <p:spPr>
          <a:xfrm>
            <a:off x="3238599" y="4857214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6DBE09D1-1D54-BE49-166F-983C57745185}"/>
              </a:ext>
            </a:extLst>
          </p:cNvPr>
          <p:cNvCxnSpPr/>
          <p:nvPr/>
        </p:nvCxnSpPr>
        <p:spPr>
          <a:xfrm>
            <a:off x="6220429" y="5050346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0D73F83B-F02A-1436-1EE6-9F77FF5AD1FB}"/>
              </a:ext>
            </a:extLst>
          </p:cNvPr>
          <p:cNvSpPr txBox="1"/>
          <p:nvPr/>
        </p:nvSpPr>
        <p:spPr>
          <a:xfrm>
            <a:off x="205715" y="4231382"/>
            <a:ext cx="27016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Allure de la courbe [Réactif](t) si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ordre 1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fr-FR" sz="14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DB6090C6-6E9E-0FD3-F4AE-F255A934B8C9}"/>
              </a:ext>
            </a:extLst>
          </p:cNvPr>
          <p:cNvSpPr txBox="1"/>
          <p:nvPr/>
        </p:nvSpPr>
        <p:spPr>
          <a:xfrm>
            <a:off x="176259" y="4875019"/>
            <a:ext cx="28153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[Réactif] = [Réactif]</a:t>
            </a:r>
            <a:r>
              <a:rPr lang="fr-FR" sz="1400" baseline="-25000" dirty="0">
                <a:solidFill>
                  <a:srgbClr val="FF0000"/>
                </a:solidFill>
              </a:rPr>
              <a:t>0 </a:t>
            </a:r>
            <a:r>
              <a:rPr lang="fr-FR" sz="700" baseline="-25000" dirty="0">
                <a:solidFill>
                  <a:srgbClr val="FF0000"/>
                </a:solidFill>
              </a:rPr>
              <a:t> </a:t>
            </a:r>
            <a:r>
              <a:rPr lang="fr-FR" sz="1400" dirty="0">
                <a:solidFill>
                  <a:srgbClr val="FF0000"/>
                </a:solidFill>
              </a:rPr>
              <a:t>e </a:t>
            </a:r>
            <a:r>
              <a:rPr lang="fr-FR" sz="1400" baseline="30000" dirty="0">
                <a:solidFill>
                  <a:srgbClr val="FF0000"/>
                </a:solidFill>
              </a:rPr>
              <a:t>-kt</a:t>
            </a:r>
          </a:p>
          <a:p>
            <a:pPr algn="ctr"/>
            <a:r>
              <a:rPr lang="fr-FR" sz="1400" dirty="0">
                <a:solidFill>
                  <a:srgbClr val="FF0000"/>
                </a:solidFill>
              </a:rPr>
              <a:t>Décroissance exponentielle</a:t>
            </a: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193919D9-14AD-A0DD-5970-881D1672BCD1}"/>
              </a:ext>
            </a:extLst>
          </p:cNvPr>
          <p:cNvCxnSpPr/>
          <p:nvPr/>
        </p:nvCxnSpPr>
        <p:spPr>
          <a:xfrm>
            <a:off x="252827" y="4776761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33767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821</TotalTime>
  <Words>212</Words>
  <Application>Microsoft Office PowerPoint</Application>
  <PresentationFormat>Affichage à l'écran (4:3)</PresentationFormat>
  <Paragraphs>28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Comic Sans MS</vt:lpstr>
      <vt:lpstr>Times New Roman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34</cp:revision>
  <cp:lastPrinted>2024-02-16T09:29:20Z</cp:lastPrinted>
  <dcterms:created xsi:type="dcterms:W3CDTF">2023-08-29T16:31:30Z</dcterms:created>
  <dcterms:modified xsi:type="dcterms:W3CDTF">2025-06-16T20:21:21Z</dcterms:modified>
</cp:coreProperties>
</file>