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76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9ACA7-F732-69AB-43B8-6248535A4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F31E66F-0898-E656-D80A-367AAA617716}"/>
              </a:ext>
            </a:extLst>
          </p:cNvPr>
          <p:cNvSpPr txBox="1"/>
          <p:nvPr/>
        </p:nvSpPr>
        <p:spPr>
          <a:xfrm>
            <a:off x="268942" y="527125"/>
            <a:ext cx="6110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Séquences 3 et 4 -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81766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5243D-84AA-118E-3351-96281B230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" name="ZoneTexte 48">
                <a:extLst>
                  <a:ext uri="{FF2B5EF4-FFF2-40B4-BE49-F238E27FC236}">
                    <a16:creationId xmlns:a16="http://schemas.microsoft.com/office/drawing/2014/main" id="{50EB2422-3E57-01A8-DAD6-0AE3C34C5CC2}"/>
                  </a:ext>
                </a:extLst>
              </p:cNvPr>
              <p:cNvSpPr txBox="1"/>
              <p:nvPr/>
            </p:nvSpPr>
            <p:spPr>
              <a:xfrm>
                <a:off x="3159868" y="2838384"/>
                <a:ext cx="2860806" cy="7540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O</a:t>
                </a:r>
                <a:r>
                  <a:rPr lang="en-GB" sz="14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2 (g)</a:t>
                </a:r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+ 4 H</a:t>
                </a:r>
                <a:r>
                  <a:rPr lang="en-GB" sz="14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+</a:t>
                </a:r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+ 4 e</a:t>
                </a:r>
                <a:r>
                  <a:rPr lang="en-GB" sz="14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-</a:t>
                </a:r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1400" b="1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⇄</m:t>
                    </m:r>
                  </m:oMath>
                </a14:m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  2 H</a:t>
                </a:r>
                <a:r>
                  <a:rPr lang="en-GB" sz="14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2</a:t>
                </a:r>
                <a:r>
                  <a:rPr lang="en-GB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O</a:t>
                </a:r>
              </a:p>
              <a:p>
                <a:pPr algn="ctr"/>
                <a:endParaRPr lang="en-GB" sz="3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fr-FR" sz="13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fr-FR" sz="13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dentifier </a:t>
                </a:r>
                <a:r>
                  <a:rPr lang="fr-FR" sz="13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l’oxydant</a:t>
                </a:r>
                <a:r>
                  <a:rPr lang="fr-FR" sz="13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et le </a:t>
                </a:r>
                <a:r>
                  <a:rPr lang="fr-FR" sz="13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réducteur</a:t>
                </a:r>
                <a:endParaRPr lang="fr-FR" sz="13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ZoneTexte 48">
                <a:extLst>
                  <a:ext uri="{FF2B5EF4-FFF2-40B4-BE49-F238E27FC236}">
                    <a16:creationId xmlns:a16="http://schemas.microsoft.com/office/drawing/2014/main" id="{50EB2422-3E57-01A8-DAD6-0AE3C34C5C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9868" y="2838384"/>
                <a:ext cx="2860806" cy="754053"/>
              </a:xfrm>
              <a:prstGeom prst="rect">
                <a:avLst/>
              </a:prstGeom>
              <a:blipFill>
                <a:blip r:embed="rId2"/>
                <a:stretch>
                  <a:fillRect t="-1626" b="-65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8A25FB3-87DD-7599-6F0F-99A71E9C64B1}"/>
              </a:ext>
            </a:extLst>
          </p:cNvPr>
          <p:cNvSpPr/>
          <p:nvPr/>
        </p:nvSpPr>
        <p:spPr>
          <a:xfrm>
            <a:off x="147005" y="1537743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D4F3247-8A2D-5F20-527A-CF5888885821}"/>
              </a:ext>
            </a:extLst>
          </p:cNvPr>
          <p:cNvSpPr/>
          <p:nvPr/>
        </p:nvSpPr>
        <p:spPr>
          <a:xfrm>
            <a:off x="144527" y="160478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EF5BA910-7FDD-19C2-70BC-D5BC7BA63597}"/>
              </a:ext>
            </a:extLst>
          </p:cNvPr>
          <p:cNvSpPr/>
          <p:nvPr/>
        </p:nvSpPr>
        <p:spPr>
          <a:xfrm>
            <a:off x="3150000" y="161633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9026F10E-06AD-3D60-63BC-7EE1DE45DE7E}"/>
              </a:ext>
            </a:extLst>
          </p:cNvPr>
          <p:cNvSpPr/>
          <p:nvPr/>
        </p:nvSpPr>
        <p:spPr>
          <a:xfrm>
            <a:off x="6169371" y="165414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40E855B-268D-34FD-1C25-AF233F8D92FB}"/>
              </a:ext>
            </a:extLst>
          </p:cNvPr>
          <p:cNvSpPr txBox="1"/>
          <p:nvPr/>
        </p:nvSpPr>
        <p:spPr>
          <a:xfrm>
            <a:off x="72233" y="1526908"/>
            <a:ext cx="3026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Équation de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demi-réaction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couple</a:t>
            </a:r>
          </a:p>
          <a:p>
            <a:pPr algn="ctr"/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</a:t>
            </a:r>
            <a:r>
              <a:rPr lang="en-GB" sz="16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GB" sz="16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GB" sz="1600" baseline="-25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 NO </a:t>
            </a:r>
            <a:endParaRPr lang="fr-FR" sz="12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FB57D148-1960-6AA5-3E7A-3F8F3061F716}"/>
                  </a:ext>
                </a:extLst>
              </p:cNvPr>
              <p:cNvSpPr txBox="1"/>
              <p:nvPr/>
            </p:nvSpPr>
            <p:spPr>
              <a:xfrm>
                <a:off x="188155" y="2390786"/>
                <a:ext cx="2796194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NO</a:t>
                </a:r>
                <a:r>
                  <a:rPr lang="en-GB" sz="1400" baseline="-25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3</a:t>
                </a:r>
                <a:r>
                  <a:rPr lang="en-GB" sz="1400" baseline="30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-</a:t>
                </a:r>
                <a:r>
                  <a:rPr lang="en-GB" sz="1400" baseline="-25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(</a:t>
                </a:r>
                <a:r>
                  <a:rPr lang="en-GB" sz="1400" baseline="-25000" dirty="0" err="1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aq</a:t>
                </a:r>
                <a:r>
                  <a:rPr lang="en-GB" sz="1400" baseline="-25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)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+ 4 H</a:t>
                </a:r>
                <a:r>
                  <a:rPr lang="en-GB" sz="1400" baseline="30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+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+3 e</a:t>
                </a:r>
                <a:r>
                  <a:rPr lang="en-GB" sz="1400" baseline="30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-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⇄</m:t>
                    </m:r>
                  </m:oMath>
                </a14:m>
                <a:r>
                  <a:rPr lang="en-US" sz="1400" b="1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NO</a:t>
                </a:r>
                <a:r>
                  <a:rPr lang="en-GB" sz="1400" baseline="-25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(g)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+2H</a:t>
                </a:r>
                <a:r>
                  <a:rPr lang="en-GB" sz="1400" baseline="-250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2</a:t>
                </a:r>
                <a:r>
                  <a:rPr lang="en-GB" sz="14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O</a:t>
                </a:r>
                <a:endParaRPr lang="fr-FR" sz="1100" baseline="30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FB57D148-1960-6AA5-3E7A-3F8F3061F7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55" y="2390786"/>
                <a:ext cx="2796194" cy="307777"/>
              </a:xfrm>
              <a:prstGeom prst="rect">
                <a:avLst/>
              </a:prstGeom>
              <a:blipFill>
                <a:blip r:embed="rId3"/>
                <a:stretch>
                  <a:fillRect t="-3922" b="-196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ZoneTexte 50">
            <a:extLst>
              <a:ext uri="{FF2B5EF4-FFF2-40B4-BE49-F238E27FC236}">
                <a16:creationId xmlns:a16="http://schemas.microsoft.com/office/drawing/2014/main" id="{3D681116-2FDF-4508-264D-A7E173169F64}"/>
              </a:ext>
            </a:extLst>
          </p:cNvPr>
          <p:cNvSpPr txBox="1"/>
          <p:nvPr/>
        </p:nvSpPr>
        <p:spPr>
          <a:xfrm>
            <a:off x="221514" y="972666"/>
            <a:ext cx="25951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14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(s)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no = 0    </a:t>
            </a:r>
            <a:r>
              <a:rPr lang="en-GB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Al</a:t>
            </a:r>
            <a:r>
              <a:rPr lang="en-GB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3+</a:t>
            </a:r>
            <a:r>
              <a:rPr lang="en-GB" sz="14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GB" sz="1400" baseline="-25000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aq</a:t>
            </a:r>
            <a:r>
              <a:rPr lang="en-GB" sz="14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r>
              <a:rPr lang="en-GB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: no = + III </a:t>
            </a:r>
            <a:endParaRPr lang="fr-FR" sz="11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E888CD2-7675-52E7-04E6-B5B772A6DE51}"/>
              </a:ext>
            </a:extLst>
          </p:cNvPr>
          <p:cNvSpPr txBox="1"/>
          <p:nvPr/>
        </p:nvSpPr>
        <p:spPr>
          <a:xfrm>
            <a:off x="3185430" y="247878"/>
            <a:ext cx="275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d’un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oxydant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AD1ADCE-AC6A-3A34-5053-C1F60BCF0602}"/>
              </a:ext>
            </a:extLst>
          </p:cNvPr>
          <p:cNvSpPr txBox="1"/>
          <p:nvPr/>
        </p:nvSpPr>
        <p:spPr>
          <a:xfrm>
            <a:off x="3265113" y="849521"/>
            <a:ext cx="27586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Espèce capable de gagner des électrons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D0E4B3F2-BD69-81D2-07C4-E9AF1397591E}"/>
                  </a:ext>
                </a:extLst>
              </p:cNvPr>
              <p:cNvSpPr txBox="1"/>
              <p:nvPr/>
            </p:nvSpPr>
            <p:spPr>
              <a:xfrm>
                <a:off x="6116925" y="245120"/>
                <a:ext cx="297871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</a:t>
                </a:r>
                <a:r>
                  <a:rPr lang="en-US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(s)</a:t>
                </a:r>
                <a:r>
                  <a:rPr lang="en-US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 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Al</a:t>
                </a:r>
                <a:r>
                  <a:rPr lang="en-GB" sz="16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3+</a:t>
                </a:r>
                <a:r>
                  <a:rPr lang="en-GB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(</a:t>
                </a:r>
                <a:r>
                  <a:rPr lang="en-GB" sz="1600" baseline="-25000" dirty="0" err="1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aq</a:t>
                </a:r>
                <a:r>
                  <a:rPr lang="en-GB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)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+ 3 e</a:t>
                </a:r>
                <a:r>
                  <a:rPr lang="en-GB" sz="16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-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:endParaRPr lang="fr-FR" sz="1200" dirty="0">
                  <a:solidFill>
                    <a:schemeClr val="tx1"/>
                  </a:solidFill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D0E4B3F2-BD69-81D2-07C4-E9AF139759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6925" y="245120"/>
                <a:ext cx="2978712" cy="338554"/>
              </a:xfrm>
              <a:prstGeom prst="rect">
                <a:avLst/>
              </a:prstGeom>
              <a:blipFill>
                <a:blip r:embed="rId4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ZoneTexte 35">
            <a:extLst>
              <a:ext uri="{FF2B5EF4-FFF2-40B4-BE49-F238E27FC236}">
                <a16:creationId xmlns:a16="http://schemas.microsoft.com/office/drawing/2014/main" id="{9E9139E3-1961-21B3-450B-FBCD367D89C8}"/>
              </a:ext>
            </a:extLst>
          </p:cNvPr>
          <p:cNvSpPr txBox="1"/>
          <p:nvPr/>
        </p:nvSpPr>
        <p:spPr>
          <a:xfrm>
            <a:off x="6490664" y="1040902"/>
            <a:ext cx="260686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Oxydation (perte électrons !)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F8A92E8-B6A2-F968-9D56-3F5151882350}"/>
              </a:ext>
            </a:extLst>
          </p:cNvPr>
          <p:cNvCxnSpPr/>
          <p:nvPr/>
        </p:nvCxnSpPr>
        <p:spPr>
          <a:xfrm>
            <a:off x="189747" y="234469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1E326F62-5E3E-4B82-6AE1-29A6AAE9B8E4}"/>
              </a:ext>
            </a:extLst>
          </p:cNvPr>
          <p:cNvCxnSpPr/>
          <p:nvPr/>
        </p:nvCxnSpPr>
        <p:spPr>
          <a:xfrm>
            <a:off x="3204500" y="750234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A21874E-B690-1E17-DB22-2F15EFE33E15}"/>
              </a:ext>
            </a:extLst>
          </p:cNvPr>
          <p:cNvCxnSpPr/>
          <p:nvPr/>
        </p:nvCxnSpPr>
        <p:spPr>
          <a:xfrm>
            <a:off x="6231127" y="100400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9BAAF765-0908-ACA3-9E44-B3E427DC3C07}"/>
              </a:ext>
            </a:extLst>
          </p:cNvPr>
          <p:cNvCxnSpPr/>
          <p:nvPr/>
        </p:nvCxnSpPr>
        <p:spPr>
          <a:xfrm>
            <a:off x="189747" y="975377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C5E58141-47D5-4C73-E181-C32D12DBC9F0}"/>
              </a:ext>
            </a:extLst>
          </p:cNvPr>
          <p:cNvSpPr/>
          <p:nvPr/>
        </p:nvSpPr>
        <p:spPr>
          <a:xfrm>
            <a:off x="3135640" y="1507669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020545EB-2849-5569-5624-573747AD6B38}"/>
              </a:ext>
            </a:extLst>
          </p:cNvPr>
          <p:cNvSpPr txBox="1"/>
          <p:nvPr/>
        </p:nvSpPr>
        <p:spPr>
          <a:xfrm>
            <a:off x="3190313" y="1619797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électrons sortent du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pôle –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pile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4E90005-8965-ACE4-467D-22A9B2E0E3D7}"/>
              </a:ext>
            </a:extLst>
          </p:cNvPr>
          <p:cNvSpPr txBox="1"/>
          <p:nvPr/>
        </p:nvSpPr>
        <p:spPr>
          <a:xfrm>
            <a:off x="3343172" y="2339970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Pôle -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C405229A-B87A-28E8-4908-A1C6A65F2E78}"/>
              </a:ext>
            </a:extLst>
          </p:cNvPr>
          <p:cNvCxnSpPr/>
          <p:nvPr/>
        </p:nvCxnSpPr>
        <p:spPr>
          <a:xfrm>
            <a:off x="3215413" y="226059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123296C-61A6-F576-D8C8-7FA8BEC5B07C}"/>
              </a:ext>
            </a:extLst>
          </p:cNvPr>
          <p:cNvSpPr/>
          <p:nvPr/>
        </p:nvSpPr>
        <p:spPr>
          <a:xfrm>
            <a:off x="6180246" y="1525967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7D8B5E1B-A7BB-28B4-4F43-0D57BFF9F97F}"/>
              </a:ext>
            </a:extLst>
          </p:cNvPr>
          <p:cNvSpPr txBox="1"/>
          <p:nvPr/>
        </p:nvSpPr>
        <p:spPr>
          <a:xfrm>
            <a:off x="6362352" y="2237346"/>
            <a:ext cx="25451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l’anode (oxydation donc perte d’électrons)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4B1C851B-2CE8-44E0-AAAE-2417E28E14B3}"/>
              </a:ext>
            </a:extLst>
          </p:cNvPr>
          <p:cNvSpPr/>
          <p:nvPr/>
        </p:nvSpPr>
        <p:spPr>
          <a:xfrm>
            <a:off x="122982" y="2830609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90E102F2-34F4-CB11-176C-91CB2EB6C960}"/>
              </a:ext>
            </a:extLst>
          </p:cNvPr>
          <p:cNvSpPr txBox="1"/>
          <p:nvPr/>
        </p:nvSpPr>
        <p:spPr>
          <a:xfrm>
            <a:off x="48278" y="2870194"/>
            <a:ext cx="29871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Capacité d’une pile : Q = 9650 C</a:t>
            </a:r>
          </a:p>
          <a:p>
            <a:pPr algn="ctr"/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moles d’électrons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pouvant circuler ? F = 96500C.mol</a:t>
            </a:r>
            <a:r>
              <a:rPr lang="fr-FR" sz="13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2D64A728-802C-B81F-39FE-A66FCF6E439D}"/>
              </a:ext>
            </a:extLst>
          </p:cNvPr>
          <p:cNvSpPr txBox="1"/>
          <p:nvPr/>
        </p:nvSpPr>
        <p:spPr>
          <a:xfrm>
            <a:off x="229836" y="3620052"/>
            <a:ext cx="27296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ne- = Q/F = 9650 / 96500 = 0,1 mol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91720ACC-84B8-1469-A4AE-220AB6EDD50F}"/>
              </a:ext>
            </a:extLst>
          </p:cNvPr>
          <p:cNvCxnSpPr/>
          <p:nvPr/>
        </p:nvCxnSpPr>
        <p:spPr>
          <a:xfrm>
            <a:off x="202755" y="361256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6355C127-C92A-F89C-BE5F-104128D696F2}"/>
              </a:ext>
            </a:extLst>
          </p:cNvPr>
          <p:cNvSpPr/>
          <p:nvPr/>
        </p:nvSpPr>
        <p:spPr>
          <a:xfrm>
            <a:off x="3148811" y="2824488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D9943AC-97E2-D1C3-39FC-3B354B8F236D}"/>
              </a:ext>
            </a:extLst>
          </p:cNvPr>
          <p:cNvCxnSpPr/>
          <p:nvPr/>
        </p:nvCxnSpPr>
        <p:spPr>
          <a:xfrm>
            <a:off x="6227427" y="226182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>
            <a:extLst>
              <a:ext uri="{FF2B5EF4-FFF2-40B4-BE49-F238E27FC236}">
                <a16:creationId xmlns:a16="http://schemas.microsoft.com/office/drawing/2014/main" id="{1E982014-C80C-4F63-7B62-1C85456C0E97}"/>
              </a:ext>
            </a:extLst>
          </p:cNvPr>
          <p:cNvSpPr txBox="1"/>
          <p:nvPr/>
        </p:nvSpPr>
        <p:spPr>
          <a:xfrm>
            <a:off x="6158207" y="587826"/>
            <a:ext cx="275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Oxydation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réduction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299D880-BDF4-E4E1-3E81-5AAA100F55F1}"/>
              </a:ext>
            </a:extLst>
          </p:cNvPr>
          <p:cNvSpPr txBox="1"/>
          <p:nvPr/>
        </p:nvSpPr>
        <p:spPr>
          <a:xfrm>
            <a:off x="6181223" y="1533378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électrons sortent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l’anode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cathode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pile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3ECE1673-370E-C5E7-014A-60D81802B004}"/>
              </a:ext>
            </a:extLst>
          </p:cNvPr>
          <p:cNvCxnSpPr/>
          <p:nvPr/>
        </p:nvCxnSpPr>
        <p:spPr>
          <a:xfrm>
            <a:off x="3211757" y="3595189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F0C0A8DD-6830-4FBD-90CB-2CCCD0F12A48}"/>
              </a:ext>
            </a:extLst>
          </p:cNvPr>
          <p:cNvSpPr txBox="1"/>
          <p:nvPr/>
        </p:nvSpPr>
        <p:spPr>
          <a:xfrm>
            <a:off x="3385881" y="3639497"/>
            <a:ext cx="24414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</a:t>
            </a:r>
            <a:r>
              <a:rPr lang="en-GB" sz="14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</a:t>
            </a:r>
            <a:r>
              <a:rPr lang="en-GB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400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oxydant</a:t>
            </a:r>
            <a:r>
              <a:rPr lang="en-GB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</a:t>
            </a:r>
            <a:r>
              <a:rPr lang="en-GB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</a:t>
            </a:r>
            <a:r>
              <a:rPr lang="en-GB" sz="1400" baseline="-25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 </a:t>
            </a:r>
            <a:r>
              <a:rPr lang="en-GB" sz="14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réducteur</a:t>
            </a:r>
            <a:endParaRPr lang="en-GB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ZoneTexte 75">
                <a:extLst>
                  <a:ext uri="{FF2B5EF4-FFF2-40B4-BE49-F238E27FC236}">
                    <a16:creationId xmlns:a16="http://schemas.microsoft.com/office/drawing/2014/main" id="{C4821F13-7CD5-5321-A4E1-A7FCDA4819FF}"/>
                  </a:ext>
                </a:extLst>
              </p:cNvPr>
              <p:cNvSpPr txBox="1"/>
              <p:nvPr/>
            </p:nvSpPr>
            <p:spPr>
              <a:xfrm>
                <a:off x="6206982" y="2924850"/>
                <a:ext cx="286080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fr-FR" sz="1600" dirty="0"/>
                  <a:t>2 S</a:t>
                </a:r>
                <a:r>
                  <a:rPr lang="fr-FR" sz="1600" baseline="-25000" dirty="0"/>
                  <a:t>2</a:t>
                </a:r>
                <a:r>
                  <a:rPr lang="fr-FR" sz="1600" dirty="0"/>
                  <a:t>O</a:t>
                </a:r>
                <a:r>
                  <a:rPr lang="fr-FR" sz="1600" baseline="-25000" dirty="0"/>
                  <a:t>3</a:t>
                </a:r>
                <a:r>
                  <a:rPr lang="fr-FR" sz="1600" baseline="30000" dirty="0"/>
                  <a:t>2-</a:t>
                </a:r>
                <a:r>
                  <a:rPr lang="fr-FR" sz="1600" dirty="0"/>
                  <a:t> </a:t>
                </a:r>
                <a14:m>
                  <m:oMath xmlns:m="http://schemas.openxmlformats.org/officeDocument/2006/math">
                    <m:r>
                      <a:rPr lang="fr-FR" sz="1600" i="1">
                        <a:latin typeface="Cambria Math" panose="02040503050406030204" pitchFamily="18" charset="0"/>
                      </a:rPr>
                      <m:t>⇌</m:t>
                    </m:r>
                  </m:oMath>
                </a14:m>
                <a:r>
                  <a:rPr lang="fr-FR" sz="1600" dirty="0"/>
                  <a:t> S</a:t>
                </a:r>
                <a:r>
                  <a:rPr lang="fr-FR" sz="1600" baseline="-25000" dirty="0"/>
                  <a:t>4</a:t>
                </a:r>
                <a:r>
                  <a:rPr lang="fr-FR" sz="1600" dirty="0"/>
                  <a:t>O</a:t>
                </a:r>
                <a:r>
                  <a:rPr lang="fr-FR" sz="1600" baseline="-25000" dirty="0"/>
                  <a:t>6</a:t>
                </a:r>
                <a:r>
                  <a:rPr lang="fr-FR" sz="1600" baseline="30000" dirty="0"/>
                  <a:t>2-</a:t>
                </a:r>
                <a:r>
                  <a:rPr lang="fr-FR" sz="1600" dirty="0"/>
                  <a:t>	+ 2 e</a:t>
                </a:r>
                <a:r>
                  <a:rPr lang="fr-FR" sz="1600" baseline="30000" dirty="0"/>
                  <a:t>-</a:t>
                </a:r>
              </a:p>
              <a:p>
                <a:pPr lvl="0" algn="ctr"/>
                <a:r>
                  <a:rPr lang="fr-FR" sz="500" dirty="0"/>
                  <a:t>  </a:t>
                </a:r>
                <a:endParaRPr lang="fr-FR" sz="1600" dirty="0"/>
              </a:p>
              <a:p>
                <a:pPr algn="ctr"/>
                <a:r>
                  <a:rPr lang="fr-FR" sz="14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Ecrire le </a:t>
                </a:r>
                <a:r>
                  <a:rPr lang="fr-FR" sz="1400" b="1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couple redox</a:t>
                </a:r>
                <a:endParaRPr lang="fr-FR" sz="1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6" name="ZoneTexte 75">
                <a:extLst>
                  <a:ext uri="{FF2B5EF4-FFF2-40B4-BE49-F238E27FC236}">
                    <a16:creationId xmlns:a16="http://schemas.microsoft.com/office/drawing/2014/main" id="{C4821F13-7CD5-5321-A4E1-A7FCDA481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982" y="2924850"/>
                <a:ext cx="2860806" cy="646331"/>
              </a:xfrm>
              <a:prstGeom prst="rect">
                <a:avLst/>
              </a:prstGeom>
              <a:blipFill>
                <a:blip r:embed="rId5"/>
                <a:stretch>
                  <a:fillRect t="-2830" b="-566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6CACB931-E204-3A29-55D2-C3E572442946}"/>
              </a:ext>
            </a:extLst>
          </p:cNvPr>
          <p:cNvSpPr/>
          <p:nvPr/>
        </p:nvSpPr>
        <p:spPr>
          <a:xfrm>
            <a:off x="6195925" y="2838384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5D53144A-3BDF-F928-C5EA-A72026180BAB}"/>
              </a:ext>
            </a:extLst>
          </p:cNvPr>
          <p:cNvCxnSpPr/>
          <p:nvPr/>
        </p:nvCxnSpPr>
        <p:spPr>
          <a:xfrm>
            <a:off x="6258871" y="358432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>
            <a:extLst>
              <a:ext uri="{FF2B5EF4-FFF2-40B4-BE49-F238E27FC236}">
                <a16:creationId xmlns:a16="http://schemas.microsoft.com/office/drawing/2014/main" id="{2D7A8EE8-8AB9-F304-C574-18F78A9736E1}"/>
              </a:ext>
            </a:extLst>
          </p:cNvPr>
          <p:cNvSpPr txBox="1"/>
          <p:nvPr/>
        </p:nvSpPr>
        <p:spPr>
          <a:xfrm>
            <a:off x="6432995" y="3653393"/>
            <a:ext cx="2441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solidFill>
                  <a:srgbClr val="FF0000"/>
                </a:solidFill>
              </a:rPr>
              <a:t>S</a:t>
            </a:r>
            <a:r>
              <a:rPr lang="fr-FR" sz="1600" baseline="-25000" dirty="0">
                <a:solidFill>
                  <a:srgbClr val="FF0000"/>
                </a:solidFill>
              </a:rPr>
              <a:t>4</a:t>
            </a:r>
            <a:r>
              <a:rPr lang="fr-FR" sz="1600" dirty="0">
                <a:solidFill>
                  <a:srgbClr val="FF0000"/>
                </a:solidFill>
              </a:rPr>
              <a:t>O</a:t>
            </a:r>
            <a:r>
              <a:rPr lang="fr-FR" sz="1600" baseline="-25000" dirty="0">
                <a:solidFill>
                  <a:srgbClr val="FF0000"/>
                </a:solidFill>
              </a:rPr>
              <a:t>6</a:t>
            </a:r>
            <a:r>
              <a:rPr lang="fr-FR" sz="1600" baseline="30000" dirty="0">
                <a:solidFill>
                  <a:srgbClr val="FF0000"/>
                </a:solidFill>
              </a:rPr>
              <a:t>2-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 </a:t>
            </a:r>
            <a:r>
              <a:rPr lang="fr-FR" sz="1600" dirty="0">
                <a:solidFill>
                  <a:srgbClr val="FF0000"/>
                </a:solidFill>
              </a:rPr>
              <a:t>S</a:t>
            </a:r>
            <a:r>
              <a:rPr lang="fr-FR" sz="1600" baseline="-25000" dirty="0">
                <a:solidFill>
                  <a:srgbClr val="FF0000"/>
                </a:solidFill>
              </a:rPr>
              <a:t>2</a:t>
            </a:r>
            <a:r>
              <a:rPr lang="fr-FR" sz="1600" dirty="0">
                <a:solidFill>
                  <a:srgbClr val="FF0000"/>
                </a:solidFill>
              </a:rPr>
              <a:t>O</a:t>
            </a:r>
            <a:r>
              <a:rPr lang="fr-FR" sz="1600" baseline="-25000" dirty="0">
                <a:solidFill>
                  <a:srgbClr val="FF0000"/>
                </a:solidFill>
              </a:rPr>
              <a:t>3</a:t>
            </a:r>
            <a:r>
              <a:rPr lang="fr-FR" sz="1600" baseline="30000" dirty="0">
                <a:solidFill>
                  <a:srgbClr val="FF0000"/>
                </a:solidFill>
              </a:rPr>
              <a:t>2-</a:t>
            </a:r>
            <a:r>
              <a:rPr lang="en-GB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2F806724-0C4C-E049-19ED-84A94BA08645}"/>
                  </a:ext>
                </a:extLst>
              </p:cNvPr>
              <p:cNvSpPr txBox="1"/>
              <p:nvPr/>
            </p:nvSpPr>
            <p:spPr>
              <a:xfrm>
                <a:off x="116877" y="160122"/>
                <a:ext cx="297871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</a:t>
                </a:r>
                <a:r>
                  <a:rPr lang="en-US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(s)</a:t>
                </a:r>
                <a:r>
                  <a:rPr lang="en-US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 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Al</a:t>
                </a:r>
                <a:r>
                  <a:rPr lang="en-GB" sz="16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3+</a:t>
                </a:r>
                <a:r>
                  <a:rPr lang="en-GB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(</a:t>
                </a:r>
                <a:r>
                  <a:rPr lang="en-GB" sz="1600" baseline="-25000" dirty="0" err="1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aq</a:t>
                </a:r>
                <a:r>
                  <a:rPr lang="en-GB" sz="1600" baseline="-25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)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+ 3 e</a:t>
                </a:r>
                <a:r>
                  <a:rPr lang="en-GB" sz="1600" baseline="300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-</a:t>
                </a:r>
                <a:r>
                  <a:rPr lang="en-GB" sz="16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:endParaRPr lang="fr-FR" sz="1200" dirty="0">
                  <a:solidFill>
                    <a:schemeClr val="tx1"/>
                  </a:solidFill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2F806724-0C4C-E049-19ED-84A94BA08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77" y="160122"/>
                <a:ext cx="2978712" cy="338554"/>
              </a:xfrm>
              <a:prstGeom prst="rect">
                <a:avLst/>
              </a:prstGeom>
              <a:blipFill>
                <a:blip r:embed="rId6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ZoneTexte 21">
            <a:extLst>
              <a:ext uri="{FF2B5EF4-FFF2-40B4-BE49-F238E27FC236}">
                <a16:creationId xmlns:a16="http://schemas.microsoft.com/office/drawing/2014/main" id="{B62ECFB0-0F4A-2C9E-F691-5D475C5F7987}"/>
              </a:ext>
            </a:extLst>
          </p:cNvPr>
          <p:cNvSpPr txBox="1"/>
          <p:nvPr/>
        </p:nvSpPr>
        <p:spPr>
          <a:xfrm>
            <a:off x="94944" y="465991"/>
            <a:ext cx="2970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d’oxydation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l’aluminium dans chaque espèce 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D6CFE4C-AA5B-4514-9B68-62DB91F1522A}"/>
              </a:ext>
            </a:extLst>
          </p:cNvPr>
          <p:cNvSpPr txBox="1"/>
          <p:nvPr/>
        </p:nvSpPr>
        <p:spPr>
          <a:xfrm>
            <a:off x="3151549" y="4232957"/>
            <a:ext cx="28608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Comment sont les sens de déplacement des électrons et du courant I dans un circuit ?</a:t>
            </a:r>
            <a:endParaRPr lang="fr-FR" sz="13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79D39E8-9D31-48A4-E3A1-B3E8274C5571}"/>
              </a:ext>
            </a:extLst>
          </p:cNvPr>
          <p:cNvSpPr/>
          <p:nvPr/>
        </p:nvSpPr>
        <p:spPr>
          <a:xfrm>
            <a:off x="114663" y="4225182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7AD2C44-A605-634A-AF35-B8B853394079}"/>
              </a:ext>
            </a:extLst>
          </p:cNvPr>
          <p:cNvSpPr txBox="1"/>
          <p:nvPr/>
        </p:nvSpPr>
        <p:spPr>
          <a:xfrm>
            <a:off x="43507" y="4319423"/>
            <a:ext cx="2987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 type de réaction à la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cathode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pile ?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A5A32E0-8FFA-3888-F0B0-D0FCAFCE224C}"/>
              </a:ext>
            </a:extLst>
          </p:cNvPr>
          <p:cNvSpPr txBox="1"/>
          <p:nvPr/>
        </p:nvSpPr>
        <p:spPr>
          <a:xfrm>
            <a:off x="221517" y="5014625"/>
            <a:ext cx="27296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Réduction (gain d’électrons)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5A77522C-96AF-9DC8-5C49-2D737ACF05D0}"/>
              </a:ext>
            </a:extLst>
          </p:cNvPr>
          <p:cNvCxnSpPr/>
          <p:nvPr/>
        </p:nvCxnSpPr>
        <p:spPr>
          <a:xfrm>
            <a:off x="194436" y="500713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7BA6DC00-ADB3-1081-81C4-71805248D49B}"/>
              </a:ext>
            </a:extLst>
          </p:cNvPr>
          <p:cNvSpPr/>
          <p:nvPr/>
        </p:nvSpPr>
        <p:spPr>
          <a:xfrm>
            <a:off x="3140492" y="4219061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70628DD-2FB9-CE34-1B6F-F465F4D45617}"/>
              </a:ext>
            </a:extLst>
          </p:cNvPr>
          <p:cNvCxnSpPr/>
          <p:nvPr/>
        </p:nvCxnSpPr>
        <p:spPr>
          <a:xfrm>
            <a:off x="3203438" y="49897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7CF1976E-B9EE-201C-89F1-65D1C28B7D0F}"/>
              </a:ext>
            </a:extLst>
          </p:cNvPr>
          <p:cNvSpPr txBox="1"/>
          <p:nvPr/>
        </p:nvSpPr>
        <p:spPr>
          <a:xfrm>
            <a:off x="3377562" y="5034070"/>
            <a:ext cx="24414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Sens </a:t>
            </a:r>
            <a:r>
              <a:rPr lang="en-GB" sz="14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opposés</a:t>
            </a:r>
            <a:endParaRPr lang="en-GB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2D5640D-66D0-828E-7E5C-D533B97EE1BE}"/>
              </a:ext>
            </a:extLst>
          </p:cNvPr>
          <p:cNvSpPr txBox="1"/>
          <p:nvPr/>
        </p:nvSpPr>
        <p:spPr>
          <a:xfrm>
            <a:off x="6179119" y="4265660"/>
            <a:ext cx="28608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Dans un couple redox, où est le </a:t>
            </a:r>
            <a:r>
              <a:rPr lang="fr-FR" sz="1400" dirty="0">
                <a:latin typeface="Comic Sans MS" panose="030F0702030302020204" pitchFamily="66" charset="0"/>
              </a:rPr>
              <a:t>n</a:t>
            </a:r>
            <a:r>
              <a:rPr lang="fr-FR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ombre d’oxydation le plus élevé : oxydant ou réducteur ?</a:t>
            </a:r>
            <a:endParaRPr lang="fr-FR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58E35472-0AC9-C3AF-0408-E91C6D3947A2}"/>
              </a:ext>
            </a:extLst>
          </p:cNvPr>
          <p:cNvSpPr/>
          <p:nvPr/>
        </p:nvSpPr>
        <p:spPr>
          <a:xfrm>
            <a:off x="6187606" y="4232957"/>
            <a:ext cx="2844000" cy="1188000"/>
          </a:xfrm>
          <a:prstGeom prst="roundRect">
            <a:avLst/>
          </a:prstGeom>
          <a:noFill/>
          <a:ln w="28575">
            <a:solidFill>
              <a:srgbClr val="0A49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D33AE929-7D18-9847-A32E-F2CE47CA0C68}"/>
              </a:ext>
            </a:extLst>
          </p:cNvPr>
          <p:cNvCxnSpPr/>
          <p:nvPr/>
        </p:nvCxnSpPr>
        <p:spPr>
          <a:xfrm>
            <a:off x="6250552" y="506496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5EE4C47A-FE0C-D9BE-4709-FAEB6D176D75}"/>
              </a:ext>
            </a:extLst>
          </p:cNvPr>
          <p:cNvSpPr txBox="1"/>
          <p:nvPr/>
        </p:nvSpPr>
        <p:spPr>
          <a:xfrm>
            <a:off x="6424676" y="5080240"/>
            <a:ext cx="2441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oxydant</a:t>
            </a:r>
            <a:endParaRPr lang="en-GB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611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821</TotalTime>
  <Words>248</Words>
  <Application>Microsoft Office PowerPoint</Application>
  <PresentationFormat>Affichage à l'écran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Comic Sans MS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2025-06-16T20:19:24Z</dcterms:modified>
</cp:coreProperties>
</file>