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72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7A1"/>
    <a:srgbClr val="0A49C6"/>
    <a:srgbClr val="EE0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1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8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8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99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98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51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0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79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22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5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3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A2ABF-7188-1756-A63C-8FF6D6F48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E808AE4-2199-448B-F4D4-41773349D604}"/>
              </a:ext>
            </a:extLst>
          </p:cNvPr>
          <p:cNvSpPr txBox="1"/>
          <p:nvPr/>
        </p:nvSpPr>
        <p:spPr>
          <a:xfrm>
            <a:off x="268942" y="527125"/>
            <a:ext cx="5373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Cartes Questions</a:t>
            </a:r>
          </a:p>
          <a:p>
            <a:r>
              <a:rPr lang="fr-FR" sz="2400" dirty="0">
                <a:solidFill>
                  <a:srgbClr val="002060"/>
                </a:solidFill>
              </a:rPr>
              <a:t>Exemples : Séquence 2 - Terminale PCM </a:t>
            </a:r>
          </a:p>
        </p:txBody>
      </p:sp>
    </p:spTree>
    <p:extLst>
      <p:ext uri="{BB962C8B-B14F-4D97-AF65-F5344CB8AC3E}">
        <p14:creationId xmlns:p14="http://schemas.microsoft.com/office/powerpoint/2010/main" val="43865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17EA2-137A-D052-57FE-396FE5E61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561A33E-4B93-EEB1-E24E-A9D2712D7850}"/>
              </a:ext>
            </a:extLst>
          </p:cNvPr>
          <p:cNvSpPr txBox="1"/>
          <p:nvPr/>
        </p:nvSpPr>
        <p:spPr>
          <a:xfrm>
            <a:off x="6058385" y="1463362"/>
            <a:ext cx="301740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Couple HCOOH / HCOO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14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pKa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3,75</a:t>
            </a:r>
          </a:p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Quelle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espèce prédomine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dans </a:t>
            </a:r>
          </a:p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solution de pH = 9 ?</a:t>
            </a:r>
          </a:p>
          <a:p>
            <a:pPr algn="ctr"/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D107BFD-4761-2191-FDCB-B04E3804991F}"/>
              </a:ext>
            </a:extLst>
          </p:cNvPr>
          <p:cNvSpPr txBox="1"/>
          <p:nvPr/>
        </p:nvSpPr>
        <p:spPr>
          <a:xfrm>
            <a:off x="158857" y="225442"/>
            <a:ext cx="28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Expression de calcul du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 couple acido-basique AH / A</a:t>
            </a:r>
            <a:r>
              <a:rPr lang="fr-FR" sz="13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3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87037EFE-BB39-3F12-1E9C-EA35E2FE08B5}"/>
              </a:ext>
            </a:extLst>
          </p:cNvPr>
          <p:cNvSpPr/>
          <p:nvPr/>
        </p:nvSpPr>
        <p:spPr>
          <a:xfrm>
            <a:off x="116115" y="145143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2A5B0C0A-A58B-FFD3-43E4-221BA37BE803}"/>
                  </a:ext>
                </a:extLst>
              </p:cNvPr>
              <p:cNvSpPr txBox="1"/>
              <p:nvPr/>
            </p:nvSpPr>
            <p:spPr>
              <a:xfrm>
                <a:off x="92852" y="821426"/>
                <a:ext cx="2904259" cy="5161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300" b="0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Ka</m:t>
                      </m:r>
                      <m:r>
                        <a:rPr lang="fr-FR" sz="1300" b="0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3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fr-FR" sz="13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fr-FR" sz="13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sz="1300" b="0" i="0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  <m:sup>
                                  <m:r>
                                    <a:rPr lang="fr-FR" sz="1300" b="0" i="0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  <m:r>
                            <a:rPr lang="fr-FR" sz="13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fr-FR" sz="13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sz="13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sz="1300" b="0" i="0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fr-FR" sz="1300" b="0" i="0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fr-FR" sz="13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fr-FR" sz="1300" b="0" i="0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O</m:t>
                                  </m:r>
                                </m:e>
                                <m:sup>
                                  <m:r>
                                    <a:rPr lang="fr-FR" sz="1300" b="0" i="0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fr-FR" sz="13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fr-FR" sz="1300" b="0" i="0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AH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r-FR" sz="1300" baseline="30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2A5B0C0A-A58B-FFD3-43E4-221BA37BE8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52" y="821426"/>
                <a:ext cx="2904259" cy="51610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6B7033B8-36A7-1D43-32EA-552CC8A15EF0}"/>
              </a:ext>
            </a:extLst>
          </p:cNvPr>
          <p:cNvSpPr/>
          <p:nvPr/>
        </p:nvSpPr>
        <p:spPr>
          <a:xfrm>
            <a:off x="3150000" y="166210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CEF94693-501E-CF66-919C-318D350761BC}"/>
              </a:ext>
            </a:extLst>
          </p:cNvPr>
          <p:cNvSpPr/>
          <p:nvPr/>
        </p:nvSpPr>
        <p:spPr>
          <a:xfrm>
            <a:off x="6169371" y="166210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C0506DE3-827C-4AAD-FBF6-6B4A179F83C1}"/>
              </a:ext>
            </a:extLst>
          </p:cNvPr>
          <p:cNvSpPr/>
          <p:nvPr/>
        </p:nvSpPr>
        <p:spPr>
          <a:xfrm>
            <a:off x="116115" y="1488031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6EBB605-59DD-0DF0-1E6B-294521E7454F}"/>
              </a:ext>
            </a:extLst>
          </p:cNvPr>
          <p:cNvSpPr/>
          <p:nvPr/>
        </p:nvSpPr>
        <p:spPr>
          <a:xfrm>
            <a:off x="144527" y="2849893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78C01AF-D8ED-B6C6-B595-8584AA858E62}"/>
              </a:ext>
            </a:extLst>
          </p:cNvPr>
          <p:cNvSpPr txBox="1"/>
          <p:nvPr/>
        </p:nvSpPr>
        <p:spPr>
          <a:xfrm>
            <a:off x="3133781" y="357325"/>
            <a:ext cx="2904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Qu’est-ce qu’un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acide fort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4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F0DFA75-0DA7-FE46-B704-659D4D530889}"/>
              </a:ext>
            </a:extLst>
          </p:cNvPr>
          <p:cNvSpPr/>
          <p:nvPr/>
        </p:nvSpPr>
        <p:spPr>
          <a:xfrm>
            <a:off x="3150000" y="1488031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1C308C1-6BD2-B0FC-F30B-3ABE44D17B18}"/>
              </a:ext>
            </a:extLst>
          </p:cNvPr>
          <p:cNvSpPr/>
          <p:nvPr/>
        </p:nvSpPr>
        <p:spPr>
          <a:xfrm>
            <a:off x="6169371" y="1488031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996151FD-17A0-8B63-A1CD-6D6A96F71A90}"/>
              </a:ext>
            </a:extLst>
          </p:cNvPr>
          <p:cNvSpPr/>
          <p:nvPr/>
        </p:nvSpPr>
        <p:spPr>
          <a:xfrm>
            <a:off x="3150000" y="2851048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BD1136F3-79FA-C30A-CD32-978679F81CEF}"/>
              </a:ext>
            </a:extLst>
          </p:cNvPr>
          <p:cNvSpPr/>
          <p:nvPr/>
        </p:nvSpPr>
        <p:spPr>
          <a:xfrm>
            <a:off x="6169371" y="2854829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FE8C0CA-BF16-D4A5-24FD-F8A772317706}"/>
              </a:ext>
            </a:extLst>
          </p:cNvPr>
          <p:cNvSpPr txBox="1"/>
          <p:nvPr/>
        </p:nvSpPr>
        <p:spPr>
          <a:xfrm>
            <a:off x="3162183" y="823418"/>
            <a:ext cx="28085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Acide dont la réaction avec l’eau est totale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AD7FBA0-49AC-892A-046C-24C9E6E23B3B}"/>
              </a:ext>
            </a:extLst>
          </p:cNvPr>
          <p:cNvSpPr txBox="1"/>
          <p:nvPr/>
        </p:nvSpPr>
        <p:spPr>
          <a:xfrm>
            <a:off x="6097801" y="149976"/>
            <a:ext cx="29699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Solution d’acide nitreux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totale : 10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mol.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L-1</a:t>
            </a:r>
          </a:p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 = 2,7 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 du coef. de dissociation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id="{70B4CDEC-1E82-70A4-D38D-8332C2079D34}"/>
                  </a:ext>
                </a:extLst>
              </p:cNvPr>
              <p:cNvSpPr txBox="1"/>
              <p:nvPr/>
            </p:nvSpPr>
            <p:spPr>
              <a:xfrm>
                <a:off x="6362352" y="1046679"/>
                <a:ext cx="2512052" cy="2764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200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α</m:t>
                      </m:r>
                      <m:r>
                        <a:rPr lang="fr-FR" sz="1200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type m:val="lin"/>
                          <m:ctrlPr>
                            <a:rPr lang="fr-FR" sz="12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−2,7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sup>
                          </m:sSup>
                        </m:den>
                      </m:f>
                      <m:r>
                        <a:rPr lang="fr-FR" sz="1200" b="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=0,20=20%</m:t>
                      </m:r>
                    </m:oMath>
                  </m:oMathPara>
                </a14:m>
                <a:endParaRPr lang="fr-FR" sz="1400" baseline="30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id="{70B4CDEC-1E82-70A4-D38D-8332C2079D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2352" y="1046679"/>
                <a:ext cx="2512052" cy="276486"/>
              </a:xfrm>
              <a:prstGeom prst="rect">
                <a:avLst/>
              </a:prstGeom>
              <a:blipFill>
                <a:blip r:embed="rId3"/>
                <a:stretch>
                  <a:fillRect t="-93333" b="-1511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ZoneTexte 27">
            <a:extLst>
              <a:ext uri="{FF2B5EF4-FFF2-40B4-BE49-F238E27FC236}">
                <a16:creationId xmlns:a16="http://schemas.microsoft.com/office/drawing/2014/main" id="{2FEC4439-2AE3-7472-4A32-01486F5B4DB7}"/>
              </a:ext>
            </a:extLst>
          </p:cNvPr>
          <p:cNvSpPr txBox="1"/>
          <p:nvPr/>
        </p:nvSpPr>
        <p:spPr>
          <a:xfrm>
            <a:off x="110797" y="1556129"/>
            <a:ext cx="29515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fr-FR" sz="1400" baseline="-25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COOH est un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acide faible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Ecrire l’équation de la réaction de cet acide avec l’eau.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2199B14C-45A0-8F85-339E-4D72A98094F8}"/>
                  </a:ext>
                </a:extLst>
              </p:cNvPr>
              <p:cNvSpPr txBox="1"/>
              <p:nvPr/>
            </p:nvSpPr>
            <p:spPr>
              <a:xfrm>
                <a:off x="75287" y="2310113"/>
                <a:ext cx="2898213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FF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</a:t>
                </a:r>
                <a:r>
                  <a:rPr lang="fr-FR" sz="1400" baseline="-25000" dirty="0">
                    <a:solidFill>
                      <a:srgbClr val="FF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fr-FR" sz="1400" dirty="0">
                    <a:solidFill>
                      <a:srgbClr val="FF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COOH + </a:t>
                </a:r>
                <a:r>
                  <a:rPr lang="fr-FR" sz="1200" dirty="0">
                    <a:solidFill>
                      <a:srgbClr val="FF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fr-FR" sz="1200" baseline="-25000" dirty="0">
                    <a:solidFill>
                      <a:srgbClr val="FF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fr-FR" sz="1200" dirty="0">
                    <a:solidFill>
                      <a:srgbClr val="FF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 </a:t>
                </a:r>
                <a14:m>
                  <m:oMath xmlns:m="http://schemas.openxmlformats.org/officeDocument/2006/math">
                    <m:r>
                      <a:rPr lang="fr-FR" sz="1200" i="1" smtClean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⇌</m:t>
                    </m:r>
                  </m:oMath>
                </a14:m>
                <a:r>
                  <a:rPr lang="fr-FR" sz="1300" dirty="0">
                    <a:solidFill>
                      <a:srgbClr val="FF0000"/>
                    </a:solidFill>
                  </a:rPr>
                  <a:t> </a:t>
                </a:r>
                <a:r>
                  <a:rPr lang="fr-FR" sz="12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</a:t>
                </a:r>
                <a:r>
                  <a:rPr lang="fr-FR" sz="1200" baseline="-250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fr-FR" sz="12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COO</a:t>
                </a:r>
                <a:r>
                  <a:rPr lang="fr-FR" sz="1200" baseline="300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fr-FR" sz="12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fr-FR" sz="1200" baseline="-250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fr-FR" sz="12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fr-FR" sz="1200" baseline="300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fr-FR" sz="1300" baseline="30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2199B14C-45A0-8F85-339E-4D72A98094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87" y="2310113"/>
                <a:ext cx="2898213" cy="307777"/>
              </a:xfrm>
              <a:prstGeom prst="rect">
                <a:avLst/>
              </a:prstGeom>
              <a:blipFill>
                <a:blip r:embed="rId4"/>
                <a:stretch>
                  <a:fillRect l="-630" t="-4000" b="-2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ZoneTexte 30">
            <a:extLst>
              <a:ext uri="{FF2B5EF4-FFF2-40B4-BE49-F238E27FC236}">
                <a16:creationId xmlns:a16="http://schemas.microsoft.com/office/drawing/2014/main" id="{DCD7FF65-1904-0F9C-C76F-F01ABCCEB4FB}"/>
              </a:ext>
            </a:extLst>
          </p:cNvPr>
          <p:cNvSpPr txBox="1"/>
          <p:nvPr/>
        </p:nvSpPr>
        <p:spPr>
          <a:xfrm>
            <a:off x="3103143" y="1536548"/>
            <a:ext cx="3006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Solution de pH = 4,6</a:t>
            </a:r>
          </a:p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en ions H</a:t>
            </a:r>
            <a:r>
              <a:rPr lang="fr-FR" sz="1400" b="1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1400" b="1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fr-FR" sz="1400" b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C7EC9DB-F809-A022-6DBA-7464C5273D87}"/>
              </a:ext>
            </a:extLst>
          </p:cNvPr>
          <p:cNvSpPr txBox="1"/>
          <p:nvPr/>
        </p:nvSpPr>
        <p:spPr>
          <a:xfrm>
            <a:off x="3105329" y="2368254"/>
            <a:ext cx="28653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= 10</a:t>
            </a:r>
            <a:r>
              <a:rPr lang="fr-FR" sz="1400" baseline="30000" dirty="0">
                <a:solidFill>
                  <a:srgbClr val="FF0000"/>
                </a:solidFill>
              </a:rPr>
              <a:t>-pH</a:t>
            </a:r>
            <a:r>
              <a:rPr lang="fr-FR" sz="1400" dirty="0">
                <a:solidFill>
                  <a:srgbClr val="FF0000"/>
                </a:solidFill>
              </a:rPr>
              <a:t> = 10</a:t>
            </a:r>
            <a:r>
              <a:rPr lang="fr-FR" sz="1400" baseline="30000" dirty="0">
                <a:solidFill>
                  <a:srgbClr val="FF0000"/>
                </a:solidFill>
              </a:rPr>
              <a:t>-4,6</a:t>
            </a:r>
            <a:r>
              <a:rPr lang="fr-FR" sz="1400" dirty="0">
                <a:solidFill>
                  <a:srgbClr val="FF0000"/>
                </a:solidFill>
              </a:rPr>
              <a:t> = 2,5,10</a:t>
            </a:r>
            <a:r>
              <a:rPr lang="fr-FR" sz="1400" baseline="30000" dirty="0">
                <a:solidFill>
                  <a:srgbClr val="FF0000"/>
                </a:solidFill>
              </a:rPr>
              <a:t>-5</a:t>
            </a:r>
            <a:r>
              <a:rPr lang="fr-FR" sz="1400" dirty="0">
                <a:solidFill>
                  <a:srgbClr val="FF0000"/>
                </a:solidFill>
              </a:rPr>
              <a:t> mol.L</a:t>
            </a:r>
            <a:r>
              <a:rPr lang="fr-FR" sz="1400" baseline="30000" dirty="0">
                <a:solidFill>
                  <a:srgbClr val="FF0000"/>
                </a:solidFill>
              </a:rPr>
              <a:t>-1</a:t>
            </a:r>
            <a:r>
              <a:rPr lang="fr-FR" sz="1400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E1CDF741-849E-ABC0-F169-C776DB091C3D}"/>
              </a:ext>
            </a:extLst>
          </p:cNvPr>
          <p:cNvSpPr txBox="1"/>
          <p:nvPr/>
        </p:nvSpPr>
        <p:spPr>
          <a:xfrm>
            <a:off x="393984" y="3479679"/>
            <a:ext cx="24039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Espèce capable de gagner un ion H</a:t>
            </a:r>
            <a:r>
              <a:rPr lang="fr-FR" sz="1400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</a:t>
            </a:r>
            <a:endParaRPr lang="fr-FR" sz="1400" baseline="300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0811E2E-756B-140C-0E06-875B1A47B97B}"/>
              </a:ext>
            </a:extLst>
          </p:cNvPr>
          <p:cNvSpPr txBox="1"/>
          <p:nvPr/>
        </p:nvSpPr>
        <p:spPr>
          <a:xfrm>
            <a:off x="6354734" y="2350345"/>
            <a:ext cx="2551676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rgbClr val="FF0000"/>
                </a:solidFill>
              </a:rPr>
              <a:t>9 &gt; </a:t>
            </a:r>
            <a:r>
              <a:rPr lang="fr-FR" sz="1300" dirty="0" err="1">
                <a:solidFill>
                  <a:srgbClr val="FF0000"/>
                </a:solidFill>
              </a:rPr>
              <a:t>pKa</a:t>
            </a:r>
            <a:r>
              <a:rPr lang="fr-FR" sz="1300" dirty="0">
                <a:solidFill>
                  <a:srgbClr val="FF0000"/>
                </a:solidFill>
              </a:rPr>
              <a:t>    base HCOO</a:t>
            </a:r>
            <a:r>
              <a:rPr lang="fr-FR" sz="1300" baseline="30000" dirty="0">
                <a:solidFill>
                  <a:srgbClr val="FF0000"/>
                </a:solidFill>
              </a:rPr>
              <a:t>-</a:t>
            </a:r>
            <a:r>
              <a:rPr lang="fr-FR" sz="1300" dirty="0">
                <a:solidFill>
                  <a:srgbClr val="FF0000"/>
                </a:solidFill>
              </a:rPr>
              <a:t> prédomine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C6D095C-0A89-1B23-1770-23790BE81EA4}"/>
              </a:ext>
            </a:extLst>
          </p:cNvPr>
          <p:cNvSpPr txBox="1"/>
          <p:nvPr/>
        </p:nvSpPr>
        <p:spPr>
          <a:xfrm>
            <a:off x="3185430" y="2980964"/>
            <a:ext cx="275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Expression du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produit ionique de l’eau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400" b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5A808786-567A-87C3-961E-A7F24C219EDE}"/>
                  </a:ext>
                </a:extLst>
              </p:cNvPr>
              <p:cNvSpPr txBox="1"/>
              <p:nvPr/>
            </p:nvSpPr>
            <p:spPr>
              <a:xfrm>
                <a:off x="3250099" y="3655092"/>
                <a:ext cx="275862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K</m:t>
                      </m:r>
                      <m:r>
                        <m:rPr>
                          <m:sty m:val="p"/>
                        </m:rPr>
                        <a:rPr lang="fr-FR" sz="1400" b="0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fr-FR" sz="14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14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FR" sz="14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fr-FR" sz="14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HO</m:t>
                              </m:r>
                            </m:e>
                            <m:sup>
                              <m:r>
                                <a:rPr lang="fr-FR" sz="14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  <m:r>
                        <a:rPr lang="fr-FR" sz="140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14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sz="14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4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fr-FR" sz="14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fr-FR" sz="14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fr-FR" sz="14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O</m:t>
                              </m:r>
                            </m:e>
                            <m:sup>
                              <m:r>
                                <a:rPr lang="fr-FR" sz="14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5A808786-567A-87C3-961E-A7F24C219E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099" y="3655092"/>
                <a:ext cx="2758626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ZoneTexte 35">
            <a:extLst>
              <a:ext uri="{FF2B5EF4-FFF2-40B4-BE49-F238E27FC236}">
                <a16:creationId xmlns:a16="http://schemas.microsoft.com/office/drawing/2014/main" id="{B18C5441-262C-1D18-5868-A67CBE1008F1}"/>
              </a:ext>
            </a:extLst>
          </p:cNvPr>
          <p:cNvSpPr txBox="1"/>
          <p:nvPr/>
        </p:nvSpPr>
        <p:spPr>
          <a:xfrm>
            <a:off x="6206982" y="3560123"/>
            <a:ext cx="2606861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rgbClr val="FF0000"/>
                </a:solidFill>
              </a:rPr>
              <a:t>= </a:t>
            </a:r>
            <a:r>
              <a:rPr lang="fr-FR" sz="1300" dirty="0" err="1">
                <a:solidFill>
                  <a:srgbClr val="FF0000"/>
                </a:solidFill>
              </a:rPr>
              <a:t>Ke</a:t>
            </a:r>
            <a:r>
              <a:rPr lang="fr-FR" sz="1300" dirty="0">
                <a:solidFill>
                  <a:srgbClr val="FF0000"/>
                </a:solidFill>
              </a:rPr>
              <a:t> / 10</a:t>
            </a:r>
            <a:r>
              <a:rPr lang="fr-FR" sz="1300" baseline="30000" dirty="0">
                <a:solidFill>
                  <a:srgbClr val="FF0000"/>
                </a:solidFill>
              </a:rPr>
              <a:t>-pH</a:t>
            </a:r>
            <a:r>
              <a:rPr lang="fr-FR" sz="1300" dirty="0">
                <a:solidFill>
                  <a:srgbClr val="FF0000"/>
                </a:solidFill>
              </a:rPr>
              <a:t> = 10</a:t>
            </a:r>
            <a:r>
              <a:rPr lang="fr-FR" sz="1300" baseline="30000" dirty="0">
                <a:solidFill>
                  <a:srgbClr val="FF0000"/>
                </a:solidFill>
              </a:rPr>
              <a:t>-14</a:t>
            </a:r>
            <a:r>
              <a:rPr lang="fr-FR" sz="1300" dirty="0">
                <a:solidFill>
                  <a:srgbClr val="FF0000"/>
                </a:solidFill>
              </a:rPr>
              <a:t> / 10</a:t>
            </a:r>
            <a:r>
              <a:rPr lang="fr-FR" sz="1300" baseline="30000" dirty="0">
                <a:solidFill>
                  <a:srgbClr val="FF0000"/>
                </a:solidFill>
              </a:rPr>
              <a:t>-4,6</a:t>
            </a:r>
            <a:r>
              <a:rPr lang="fr-FR" sz="1300" dirty="0">
                <a:solidFill>
                  <a:srgbClr val="FF0000"/>
                </a:solidFill>
              </a:rPr>
              <a:t> =</a:t>
            </a:r>
            <a:r>
              <a:rPr lang="fr-FR" sz="1200" dirty="0">
                <a:solidFill>
                  <a:srgbClr val="FF0000"/>
                </a:solidFill>
              </a:rPr>
              <a:t> 10</a:t>
            </a:r>
            <a:r>
              <a:rPr lang="fr-FR" sz="1200" baseline="30000" dirty="0">
                <a:solidFill>
                  <a:srgbClr val="FF0000"/>
                </a:solidFill>
              </a:rPr>
              <a:t>-9,4</a:t>
            </a:r>
            <a:r>
              <a:rPr lang="fr-FR" sz="1200" dirty="0">
                <a:solidFill>
                  <a:srgbClr val="FF0000"/>
                </a:solidFill>
              </a:rPr>
              <a:t> </a:t>
            </a:r>
          </a:p>
          <a:p>
            <a:r>
              <a:rPr lang="fr-FR" sz="1200" dirty="0">
                <a:solidFill>
                  <a:srgbClr val="FF0000"/>
                </a:solidFill>
              </a:rPr>
              <a:t>= 3,9,10</a:t>
            </a:r>
            <a:r>
              <a:rPr lang="fr-FR" sz="1200" baseline="30000" dirty="0">
                <a:solidFill>
                  <a:srgbClr val="FF0000"/>
                </a:solidFill>
              </a:rPr>
              <a:t>-10</a:t>
            </a:r>
            <a:r>
              <a:rPr lang="fr-FR" sz="1200" dirty="0">
                <a:solidFill>
                  <a:srgbClr val="FF0000"/>
                </a:solidFill>
              </a:rPr>
              <a:t> mol.L</a:t>
            </a:r>
            <a:r>
              <a:rPr lang="fr-FR" sz="1200" baseline="30000" dirty="0">
                <a:solidFill>
                  <a:srgbClr val="FF0000"/>
                </a:solidFill>
              </a:rPr>
              <a:t>-1</a:t>
            </a:r>
            <a:r>
              <a:rPr lang="fr-FR" sz="1300" dirty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1A5A21CA-0955-97E3-BE63-E15C674F1760}"/>
              </a:ext>
            </a:extLst>
          </p:cNvPr>
          <p:cNvCxnSpPr/>
          <p:nvPr/>
        </p:nvCxnSpPr>
        <p:spPr>
          <a:xfrm>
            <a:off x="137486" y="804850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0455FD4-81B2-A3D2-ADBF-85F039BC8EBC}"/>
              </a:ext>
            </a:extLst>
          </p:cNvPr>
          <p:cNvCxnSpPr/>
          <p:nvPr/>
        </p:nvCxnSpPr>
        <p:spPr>
          <a:xfrm>
            <a:off x="3189577" y="800513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9156DE5D-45F9-56DD-AAC7-04EF5DE8B898}"/>
              </a:ext>
            </a:extLst>
          </p:cNvPr>
          <p:cNvCxnSpPr/>
          <p:nvPr/>
        </p:nvCxnSpPr>
        <p:spPr>
          <a:xfrm>
            <a:off x="6220399" y="103076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9A93176C-B599-C164-E6D0-E25FD9790829}"/>
              </a:ext>
            </a:extLst>
          </p:cNvPr>
          <p:cNvCxnSpPr/>
          <p:nvPr/>
        </p:nvCxnSpPr>
        <p:spPr>
          <a:xfrm>
            <a:off x="158857" y="230109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4FC96902-B197-05E7-B947-97CCDB74F5B2}"/>
              </a:ext>
            </a:extLst>
          </p:cNvPr>
          <p:cNvCxnSpPr/>
          <p:nvPr/>
        </p:nvCxnSpPr>
        <p:spPr>
          <a:xfrm>
            <a:off x="6220400" y="2372260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864FF485-8718-3F13-6C8F-845AC18D55B0}"/>
              </a:ext>
            </a:extLst>
          </p:cNvPr>
          <p:cNvCxnSpPr/>
          <p:nvPr/>
        </p:nvCxnSpPr>
        <p:spPr>
          <a:xfrm>
            <a:off x="3185430" y="217957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88CFA1DF-B2D0-F9EC-DAAD-FD7EE3FD5CD9}"/>
              </a:ext>
            </a:extLst>
          </p:cNvPr>
          <p:cNvCxnSpPr/>
          <p:nvPr/>
        </p:nvCxnSpPr>
        <p:spPr>
          <a:xfrm>
            <a:off x="3204500" y="3590257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594CACA4-DBD1-C4A2-C8BB-AC718F2EA49C}"/>
              </a:ext>
            </a:extLst>
          </p:cNvPr>
          <p:cNvCxnSpPr/>
          <p:nvPr/>
        </p:nvCxnSpPr>
        <p:spPr>
          <a:xfrm>
            <a:off x="6231127" y="3521291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7EB50ECC-D575-4984-62E7-DF90264780AF}"/>
              </a:ext>
            </a:extLst>
          </p:cNvPr>
          <p:cNvCxnSpPr/>
          <p:nvPr/>
        </p:nvCxnSpPr>
        <p:spPr>
          <a:xfrm>
            <a:off x="224300" y="3457674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40C6914A-93AE-410B-FFE2-0234D8DBCA9C}"/>
              </a:ext>
            </a:extLst>
          </p:cNvPr>
          <p:cNvSpPr txBox="1"/>
          <p:nvPr/>
        </p:nvSpPr>
        <p:spPr>
          <a:xfrm>
            <a:off x="469308" y="2908809"/>
            <a:ext cx="2244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d’une espèce basique ?</a:t>
            </a: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46B75B16-38D2-2C42-6F53-A1A0C5FCA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71F78FC-5098-7073-1F44-43A4989B0C84}"/>
              </a:ext>
            </a:extLst>
          </p:cNvPr>
          <p:cNvSpPr txBox="1"/>
          <p:nvPr/>
        </p:nvSpPr>
        <p:spPr>
          <a:xfrm>
            <a:off x="6077197" y="2980964"/>
            <a:ext cx="3006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Solution de pH = 4,6</a:t>
            </a:r>
          </a:p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en ions HO</a:t>
            </a:r>
            <a:r>
              <a:rPr lang="fr-FR" sz="1400" b="1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fr-FR" sz="1400" b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673EFAE8-3E06-1106-B8A9-3812853F209A}"/>
              </a:ext>
            </a:extLst>
          </p:cNvPr>
          <p:cNvSpPr/>
          <p:nvPr/>
        </p:nvSpPr>
        <p:spPr>
          <a:xfrm>
            <a:off x="144527" y="4228237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8930726D-E41C-D614-B572-754631389014}"/>
              </a:ext>
            </a:extLst>
          </p:cNvPr>
          <p:cNvSpPr/>
          <p:nvPr/>
        </p:nvSpPr>
        <p:spPr>
          <a:xfrm>
            <a:off x="3150000" y="4229392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B786E3A3-E67E-66FF-60AA-454EBAC01DDB}"/>
              </a:ext>
            </a:extLst>
          </p:cNvPr>
          <p:cNvSpPr/>
          <p:nvPr/>
        </p:nvSpPr>
        <p:spPr>
          <a:xfrm>
            <a:off x="6169371" y="4233173"/>
            <a:ext cx="2844000" cy="118800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B4ACD862-CAD3-F259-A51E-60A0A5F52F3E}"/>
                  </a:ext>
                </a:extLst>
              </p:cNvPr>
              <p:cNvSpPr txBox="1"/>
              <p:nvPr/>
            </p:nvSpPr>
            <p:spPr>
              <a:xfrm>
                <a:off x="393984" y="5000717"/>
                <a:ext cx="240394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fr-FR" sz="1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 sz="1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fr-FR" sz="1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sSup>
                      <m:sSupPr>
                        <m:ctrlPr>
                          <a:rPr lang="fr-FR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fr-FR" sz="1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</m:t>
                        </m:r>
                      </m:e>
                      <m:sup>
                        <m:r>
                          <a:rPr lang="fr-FR" sz="1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fr-FR" sz="1400" baseline="30000" dirty="0">
                    <a:solidFill>
                      <a:srgbClr val="FF0000"/>
                    </a:solidFill>
                  </a:rPr>
                  <a:t> </a:t>
                </a:r>
                <a:r>
                  <a:rPr lang="fr-FR" sz="1400" dirty="0">
                    <a:solidFill>
                      <a:srgbClr val="FF0000"/>
                    </a:solidFill>
                  </a:rPr>
                  <a:t>/</a:t>
                </a:r>
                <a:r>
                  <a:rPr lang="fr-FR" sz="1400" baseline="300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 sz="1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fr-FR" sz="1400" b="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fr-FR" sz="14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</m:t>
                    </m:r>
                    <m:r>
                      <a:rPr lang="fr-FR" sz="14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</m:t>
                    </m:r>
                    <m:sSub>
                      <m:sSubPr>
                        <m:ctrlPr>
                          <a:rPr lang="fr-FR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 sz="1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fr-FR" sz="1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fr-FR" sz="14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</m:t>
                    </m:r>
                    <m:r>
                      <a:rPr lang="fr-FR" sz="14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1400" dirty="0">
                    <a:solidFill>
                      <a:srgbClr val="FF0000"/>
                    </a:solidFill>
                  </a:rPr>
                  <a:t>/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40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  <m:sSup>
                      <m:sSupPr>
                        <m:ctrlPr>
                          <a:rPr lang="fr-FR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fr-FR" sz="1400" i="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</m:t>
                        </m:r>
                      </m:e>
                      <m:sup>
                        <m:r>
                          <a:rPr lang="fr-FR" sz="1400" b="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endParaRPr lang="fr-FR" sz="1400" baseline="30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ZoneTexte 31">
                <a:extLst>
                  <a:ext uri="{FF2B5EF4-FFF2-40B4-BE49-F238E27FC236}">
                    <a16:creationId xmlns:a16="http://schemas.microsoft.com/office/drawing/2014/main" id="{B4ACD862-CAD3-F259-A51E-60A0A5F52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984" y="5000717"/>
                <a:ext cx="2403940" cy="307777"/>
              </a:xfrm>
              <a:prstGeom prst="rect">
                <a:avLst/>
              </a:prstGeom>
              <a:blipFill>
                <a:blip r:embed="rId6"/>
                <a:stretch>
                  <a:fillRect t="-1961" b="-1960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ZoneTexte 37">
            <a:extLst>
              <a:ext uri="{FF2B5EF4-FFF2-40B4-BE49-F238E27FC236}">
                <a16:creationId xmlns:a16="http://schemas.microsoft.com/office/drawing/2014/main" id="{94573FC5-5AEF-0789-0513-A2021E32F445}"/>
              </a:ext>
            </a:extLst>
          </p:cNvPr>
          <p:cNvSpPr txBox="1"/>
          <p:nvPr/>
        </p:nvSpPr>
        <p:spPr>
          <a:xfrm>
            <a:off x="3185430" y="4359308"/>
            <a:ext cx="28703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Acide nitrique HNO</a:t>
            </a:r>
            <a:r>
              <a:rPr lang="fr-FR" sz="1400" baseline="-25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Ecrire le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couple acido-basique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ZoneTexte 38">
                <a:extLst>
                  <a:ext uri="{FF2B5EF4-FFF2-40B4-BE49-F238E27FC236}">
                    <a16:creationId xmlns:a16="http://schemas.microsoft.com/office/drawing/2014/main" id="{C586F7C4-AFFB-C1C3-1FCE-62F6B8A64C00}"/>
                  </a:ext>
                </a:extLst>
              </p:cNvPr>
              <p:cNvSpPr txBox="1"/>
              <p:nvPr/>
            </p:nvSpPr>
            <p:spPr>
              <a:xfrm>
                <a:off x="3250099" y="5033436"/>
                <a:ext cx="275862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400" i="0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  <m:r>
                            <m:rPr>
                              <m:sty m:val="p"/>
                            </m:rPr>
                            <a:rPr lang="fr-FR" sz="14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NO</m:t>
                          </m:r>
                        </m:e>
                        <m:sub>
                          <m:r>
                            <a:rPr lang="fr-FR" sz="14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sz="1400" i="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sz="1400" dirty="0">
                          <a:solidFill>
                            <a:srgbClr val="FF0000"/>
                          </a:solidFill>
                        </a:rPr>
                        <m:t>/ </m:t>
                      </m:r>
                      <m:sSup>
                        <m:sSupPr>
                          <m:ctrlPr>
                            <a:rPr lang="fr-FR" sz="14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fr-FR" sz="14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400" i="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NO</m:t>
                              </m:r>
                            </m:e>
                            <m:sub>
                              <m:r>
                                <a:rPr lang="fr-FR" sz="1400" i="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  <m:sup>
                          <m:r>
                            <a:rPr lang="fr-FR" sz="1400" i="0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ZoneTexte 38">
                <a:extLst>
                  <a:ext uri="{FF2B5EF4-FFF2-40B4-BE49-F238E27FC236}">
                    <a16:creationId xmlns:a16="http://schemas.microsoft.com/office/drawing/2014/main" id="{C586F7C4-AFFB-C1C3-1FCE-62F6B8A64C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099" y="5033436"/>
                <a:ext cx="2758626" cy="307777"/>
              </a:xfrm>
              <a:prstGeom prst="rect">
                <a:avLst/>
              </a:prstGeom>
              <a:blipFill>
                <a:blip r:embed="rId7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ZoneTexte 39">
            <a:extLst>
              <a:ext uri="{FF2B5EF4-FFF2-40B4-BE49-F238E27FC236}">
                <a16:creationId xmlns:a16="http://schemas.microsoft.com/office/drawing/2014/main" id="{C614D6D8-DCA8-7399-420E-5B9321E982B0}"/>
              </a:ext>
            </a:extLst>
          </p:cNvPr>
          <p:cNvSpPr txBox="1"/>
          <p:nvPr/>
        </p:nvSpPr>
        <p:spPr>
          <a:xfrm>
            <a:off x="6263657" y="5080243"/>
            <a:ext cx="260686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 err="1">
                <a:solidFill>
                  <a:srgbClr val="FF0000"/>
                </a:solidFill>
              </a:rPr>
              <a:t>pKa</a:t>
            </a:r>
            <a:r>
              <a:rPr lang="fr-FR" sz="1400" dirty="0">
                <a:solidFill>
                  <a:srgbClr val="FF0000"/>
                </a:solidFill>
              </a:rPr>
              <a:t> = - log Ka</a:t>
            </a: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F6C0F586-E877-39AF-0D10-D7C67AB01F68}"/>
              </a:ext>
            </a:extLst>
          </p:cNvPr>
          <p:cNvCxnSpPr/>
          <p:nvPr/>
        </p:nvCxnSpPr>
        <p:spPr>
          <a:xfrm>
            <a:off x="3204500" y="4968601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5BF8FE6F-A99A-8B94-A9A8-D34F1F03E2A1}"/>
              </a:ext>
            </a:extLst>
          </p:cNvPr>
          <p:cNvCxnSpPr/>
          <p:nvPr/>
        </p:nvCxnSpPr>
        <p:spPr>
          <a:xfrm>
            <a:off x="6231127" y="5037896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69E62A47-D3C9-0649-763F-11E535211FBB}"/>
              </a:ext>
            </a:extLst>
          </p:cNvPr>
          <p:cNvCxnSpPr/>
          <p:nvPr/>
        </p:nvCxnSpPr>
        <p:spPr>
          <a:xfrm>
            <a:off x="224300" y="4943598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>
            <a:extLst>
              <a:ext uri="{FF2B5EF4-FFF2-40B4-BE49-F238E27FC236}">
                <a16:creationId xmlns:a16="http://schemas.microsoft.com/office/drawing/2014/main" id="{2604F5F3-89CD-010E-A456-87FBA5DB8DFF}"/>
              </a:ext>
            </a:extLst>
          </p:cNvPr>
          <p:cNvSpPr txBox="1"/>
          <p:nvPr/>
        </p:nvSpPr>
        <p:spPr>
          <a:xfrm>
            <a:off x="469308" y="4351361"/>
            <a:ext cx="2244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Couples acido-basiques de l’eau ?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064FA52E-3803-2074-C724-22218E82116F}"/>
              </a:ext>
            </a:extLst>
          </p:cNvPr>
          <p:cNvSpPr txBox="1"/>
          <p:nvPr/>
        </p:nvSpPr>
        <p:spPr>
          <a:xfrm>
            <a:off x="6077197" y="4467029"/>
            <a:ext cx="30068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Relation entre Ka et </a:t>
            </a:r>
            <a:r>
              <a:rPr lang="fr-FR" sz="14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pKa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7405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822</TotalTime>
  <Words>197</Words>
  <Application>Microsoft Office PowerPoint</Application>
  <PresentationFormat>Affichage à l'écran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Comic Sans MS</vt:lpstr>
      <vt:lpstr>Symbol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34</cp:revision>
  <cp:lastPrinted>2024-02-16T09:29:20Z</cp:lastPrinted>
  <dcterms:created xsi:type="dcterms:W3CDTF">2023-08-29T16:31:30Z</dcterms:created>
  <dcterms:modified xsi:type="dcterms:W3CDTF">2025-06-16T20:18:33Z</dcterms:modified>
</cp:coreProperties>
</file>