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73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37AF8-31AB-8823-7B99-A5B38903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88C2E1-BE1C-E151-B517-56320E885185}"/>
              </a:ext>
            </a:extLst>
          </p:cNvPr>
          <p:cNvSpPr txBox="1"/>
          <p:nvPr/>
        </p:nvSpPr>
        <p:spPr>
          <a:xfrm>
            <a:off x="268942" y="527125"/>
            <a:ext cx="52178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 smtClean="0">
                <a:solidFill>
                  <a:srgbClr val="002060"/>
                </a:solidFill>
              </a:rPr>
              <a:t>Exemple </a:t>
            </a:r>
            <a:r>
              <a:rPr lang="fr-FR" sz="2400" dirty="0">
                <a:solidFill>
                  <a:srgbClr val="002060"/>
                </a:solidFill>
              </a:rPr>
              <a:t>: Séquence 1 -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7539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14457-8B76-60EB-22C6-DB20E57B2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ECD9252-0903-990F-BAE0-BAA6A6BD3E55}"/>
              </a:ext>
            </a:extLst>
          </p:cNvPr>
          <p:cNvSpPr txBox="1"/>
          <p:nvPr/>
        </p:nvSpPr>
        <p:spPr>
          <a:xfrm>
            <a:off x="158857" y="257554"/>
            <a:ext cx="28296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Donner la définition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stéréoisomères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CE169C3-4601-1824-D9FD-18BF549BCD5C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A69E1EB-D815-55BE-BA17-8AA56B1E8805}"/>
              </a:ext>
            </a:extLst>
          </p:cNvPr>
          <p:cNvSpPr txBox="1"/>
          <p:nvPr/>
        </p:nvSpPr>
        <p:spPr>
          <a:xfrm>
            <a:off x="62082" y="817920"/>
            <a:ext cx="29042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même formule semi-développée mais structures spatiales différentes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8C84FDD7-0F85-8E26-E727-4CD577B13646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A513578-7A81-F2F2-7ADC-E3874B71C08A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213CC9C-2C6C-9929-7D28-332C38438311}"/>
              </a:ext>
            </a:extLst>
          </p:cNvPr>
          <p:cNvSpPr/>
          <p:nvPr/>
        </p:nvSpPr>
        <p:spPr>
          <a:xfrm>
            <a:off x="116115" y="1464637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F8AEEB0-C6D0-01CE-B545-15183A9120F0}"/>
              </a:ext>
            </a:extLst>
          </p:cNvPr>
          <p:cNvSpPr txBox="1"/>
          <p:nvPr/>
        </p:nvSpPr>
        <p:spPr>
          <a:xfrm>
            <a:off x="3132257" y="219493"/>
            <a:ext cx="290425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appelle-t-on une molécule qui est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superposable à son image dans un miroir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3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0EF586-1C33-E02A-D878-15EC3D4C8E14}"/>
              </a:ext>
            </a:extLst>
          </p:cNvPr>
          <p:cNvSpPr txBox="1"/>
          <p:nvPr/>
        </p:nvSpPr>
        <p:spPr>
          <a:xfrm>
            <a:off x="3145911" y="1035338"/>
            <a:ext cx="29305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Molécule chirale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451D141-DB6B-38A0-4D96-27E78886BA00}"/>
              </a:ext>
            </a:extLst>
          </p:cNvPr>
          <p:cNvSpPr txBox="1"/>
          <p:nvPr/>
        </p:nvSpPr>
        <p:spPr>
          <a:xfrm>
            <a:off x="6125043" y="224649"/>
            <a:ext cx="29252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appelle-t-on des stéréoisomères de configuration qui ne sont </a:t>
            </a:r>
            <a:r>
              <a:rPr lang="fr-FR" sz="1300" b="1" u="sng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énantiomères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8283B95-7ECD-E356-900D-CA8B43B08E6A}"/>
              </a:ext>
            </a:extLst>
          </p:cNvPr>
          <p:cNvSpPr txBox="1"/>
          <p:nvPr/>
        </p:nvSpPr>
        <p:spPr>
          <a:xfrm>
            <a:off x="6450812" y="1033717"/>
            <a:ext cx="21810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diastéréoisomères</a:t>
            </a:r>
            <a:r>
              <a:rPr lang="fr-FR" sz="1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6E567D7-295A-4180-647E-DF0735AB709B}"/>
              </a:ext>
            </a:extLst>
          </p:cNvPr>
          <p:cNvSpPr txBox="1"/>
          <p:nvPr/>
        </p:nvSpPr>
        <p:spPr>
          <a:xfrm>
            <a:off x="365572" y="2283108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énantiomères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D540B60-E293-8BFD-A1AF-A8DAF251DB5C}"/>
              </a:ext>
            </a:extLst>
          </p:cNvPr>
          <p:cNvCxnSpPr/>
          <p:nvPr/>
        </p:nvCxnSpPr>
        <p:spPr>
          <a:xfrm>
            <a:off x="137486" y="795886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E8BBC3E9-6F25-5C62-3AC2-334362339557}"/>
              </a:ext>
            </a:extLst>
          </p:cNvPr>
          <p:cNvCxnSpPr/>
          <p:nvPr/>
        </p:nvCxnSpPr>
        <p:spPr>
          <a:xfrm>
            <a:off x="3189577" y="972119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4EF64F1-6CD2-D8F7-8330-AE20F5CB86EE}"/>
              </a:ext>
            </a:extLst>
          </p:cNvPr>
          <p:cNvCxnSpPr/>
          <p:nvPr/>
        </p:nvCxnSpPr>
        <p:spPr>
          <a:xfrm>
            <a:off x="6227427" y="102715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320EC82D-E2C7-D4D7-D313-A05B4C39A4D2}"/>
              </a:ext>
            </a:extLst>
          </p:cNvPr>
          <p:cNvCxnSpPr/>
          <p:nvPr/>
        </p:nvCxnSpPr>
        <p:spPr>
          <a:xfrm>
            <a:off x="195888" y="224658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673946DD-F16D-317F-5586-105554E46638}"/>
              </a:ext>
            </a:extLst>
          </p:cNvPr>
          <p:cNvSpPr/>
          <p:nvPr/>
        </p:nvSpPr>
        <p:spPr>
          <a:xfrm>
            <a:off x="3135640" y="1464637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848B299E-50C3-C3DA-7DF7-049D99FEC7CD}"/>
              </a:ext>
            </a:extLst>
          </p:cNvPr>
          <p:cNvSpPr txBox="1"/>
          <p:nvPr/>
        </p:nvSpPr>
        <p:spPr>
          <a:xfrm>
            <a:off x="3190313" y="1540905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Qu’est-ce qu’un atome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carbone asymétrique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65F7CD3-1E30-C0FC-C617-F8A40A66501C}"/>
              </a:ext>
            </a:extLst>
          </p:cNvPr>
          <p:cNvSpPr txBox="1"/>
          <p:nvPr/>
        </p:nvSpPr>
        <p:spPr>
          <a:xfrm>
            <a:off x="3385097" y="2108940"/>
            <a:ext cx="24039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Atome de carbone lié à 4 groupes différents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38CAAA22-F5F0-B6D5-84E6-604C7A2B7261}"/>
              </a:ext>
            </a:extLst>
          </p:cNvPr>
          <p:cNvCxnSpPr/>
          <p:nvPr/>
        </p:nvCxnSpPr>
        <p:spPr>
          <a:xfrm>
            <a:off x="3215413" y="2115962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3C505DE6-941B-AB43-C47B-B9E403E19D17}"/>
              </a:ext>
            </a:extLst>
          </p:cNvPr>
          <p:cNvSpPr/>
          <p:nvPr/>
        </p:nvSpPr>
        <p:spPr>
          <a:xfrm>
            <a:off x="6180246" y="1482935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9277B9B-463F-D107-A42C-2ED7AB2DE51F}"/>
              </a:ext>
            </a:extLst>
          </p:cNvPr>
          <p:cNvSpPr txBox="1"/>
          <p:nvPr/>
        </p:nvSpPr>
        <p:spPr>
          <a:xfrm>
            <a:off x="6220400" y="1477554"/>
            <a:ext cx="27446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critère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regarde-t-on pour classer les groupes d’un atome C* par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ordre de priorité 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(règles CIP)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443423F9-3514-7012-FA9A-9D466AE4F7DD}"/>
              </a:ext>
            </a:extLst>
          </p:cNvPr>
          <p:cNvSpPr txBox="1"/>
          <p:nvPr/>
        </p:nvSpPr>
        <p:spPr>
          <a:xfrm>
            <a:off x="6362352" y="2397512"/>
            <a:ext cx="25451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numéro atomique de l’atome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9124F5E1-C80C-D964-881A-5E5810285537}"/>
              </a:ext>
            </a:extLst>
          </p:cNvPr>
          <p:cNvSpPr/>
          <p:nvPr/>
        </p:nvSpPr>
        <p:spPr>
          <a:xfrm>
            <a:off x="122982" y="2787577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2E95077B-5638-2CE3-107D-6FABFF03C0EA}"/>
              </a:ext>
            </a:extLst>
          </p:cNvPr>
          <p:cNvSpPr txBox="1"/>
          <p:nvPr/>
        </p:nvSpPr>
        <p:spPr>
          <a:xfrm>
            <a:off x="168017" y="2908162"/>
            <a:ext cx="28157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Deux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énantiomères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ont-il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la même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température d’ébullition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A9B9765D-6DDB-4B67-DA14-A6AAC2A434C9}"/>
              </a:ext>
            </a:extLst>
          </p:cNvPr>
          <p:cNvSpPr txBox="1"/>
          <p:nvPr/>
        </p:nvSpPr>
        <p:spPr>
          <a:xfrm>
            <a:off x="229836" y="3577020"/>
            <a:ext cx="27296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Oui ! Mêmes propriétés physiques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2BDAB8EE-757E-BCE7-E4D8-62D0376E14C3}"/>
              </a:ext>
            </a:extLst>
          </p:cNvPr>
          <p:cNvCxnSpPr/>
          <p:nvPr/>
        </p:nvCxnSpPr>
        <p:spPr>
          <a:xfrm>
            <a:off x="202755" y="356952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C63B9606-C182-2824-2876-CC7DE967C1BA}"/>
              </a:ext>
            </a:extLst>
          </p:cNvPr>
          <p:cNvSpPr/>
          <p:nvPr/>
        </p:nvSpPr>
        <p:spPr>
          <a:xfrm>
            <a:off x="3148811" y="2781456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DBC42FAC-09E5-F28F-4F68-774D15AD5117}"/>
              </a:ext>
            </a:extLst>
          </p:cNvPr>
          <p:cNvSpPr txBox="1"/>
          <p:nvPr/>
        </p:nvSpPr>
        <p:spPr>
          <a:xfrm>
            <a:off x="5362180" y="3249272"/>
            <a:ext cx="465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7722D1E9-84A9-4664-0A84-8DCAAAB3B451}"/>
              </a:ext>
            </a:extLst>
          </p:cNvPr>
          <p:cNvCxnSpPr>
            <a:cxnSpLocks/>
          </p:cNvCxnSpPr>
          <p:nvPr/>
        </p:nvCxnSpPr>
        <p:spPr>
          <a:xfrm rot="16200000">
            <a:off x="4684581" y="3403162"/>
            <a:ext cx="11520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A13F72FD-9CA0-F98F-6995-CA7B3A566672}"/>
              </a:ext>
            </a:extLst>
          </p:cNvPr>
          <p:cNvSpPr txBox="1"/>
          <p:nvPr/>
        </p:nvSpPr>
        <p:spPr>
          <a:xfrm>
            <a:off x="63570" y="1513255"/>
            <a:ext cx="29612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appelle-t-on des molécules différentes et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images l’une de l’autre d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 un miroir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3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A6E7EEC9-FEAB-87A0-AEA8-4B9DC2BB0722}"/>
              </a:ext>
            </a:extLst>
          </p:cNvPr>
          <p:cNvCxnSpPr/>
          <p:nvPr/>
        </p:nvCxnSpPr>
        <p:spPr>
          <a:xfrm>
            <a:off x="6227427" y="2392958"/>
            <a:ext cx="2720485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>
            <a:extLst>
              <a:ext uri="{FF2B5EF4-FFF2-40B4-BE49-F238E27FC236}">
                <a16:creationId xmlns:a16="http://schemas.microsoft.com/office/drawing/2014/main" id="{B9E566CB-E6C3-6463-1301-58C03EE0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1" name="Objet 20">
            <a:extLst>
              <a:ext uri="{FF2B5EF4-FFF2-40B4-BE49-F238E27FC236}">
                <a16:creationId xmlns:a16="http://schemas.microsoft.com/office/drawing/2014/main" id="{4BE81F36-2ACD-FB5D-DB2E-CB8A6BA66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164622"/>
              </p:ext>
            </p:extLst>
          </p:nvPr>
        </p:nvGraphicFramePr>
        <p:xfrm>
          <a:off x="3224959" y="2854408"/>
          <a:ext cx="956404" cy="10277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Image bitmap" r:id="rId3" imgW="1276190" imgH="1380952" progId="Paint.Picture">
                  <p:embed/>
                </p:oleObj>
              </mc:Choice>
              <mc:Fallback>
                <p:oleObj name="Image bitmap" r:id="rId3" imgW="1276190" imgH="1380952" progId="Paint.Picture">
                  <p:embed/>
                  <p:pic>
                    <p:nvPicPr>
                      <p:cNvPr id="21" name="Objet 20">
                        <a:extLst>
                          <a:ext uri="{FF2B5EF4-FFF2-40B4-BE49-F238E27FC236}">
                            <a16:creationId xmlns:a16="http://schemas.microsoft.com/office/drawing/2014/main" id="{4BE81F36-2ACD-FB5D-DB2E-CB8A6BA663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959" y="2854408"/>
                        <a:ext cx="956404" cy="10277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ZoneTexte 70">
            <a:extLst>
              <a:ext uri="{FF2B5EF4-FFF2-40B4-BE49-F238E27FC236}">
                <a16:creationId xmlns:a16="http://schemas.microsoft.com/office/drawing/2014/main" id="{77976F57-B372-045F-433B-51F70F7CE8EB}"/>
              </a:ext>
            </a:extLst>
          </p:cNvPr>
          <p:cNvSpPr txBox="1"/>
          <p:nvPr/>
        </p:nvSpPr>
        <p:spPr>
          <a:xfrm>
            <a:off x="4266282" y="2850640"/>
            <a:ext cx="956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ou S ?</a:t>
            </a:r>
          </a:p>
          <a:p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Z(H) = 1</a:t>
            </a:r>
          </a:p>
          <a:p>
            <a:r>
              <a:rPr lang="fr-FR" sz="1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Z(F) = 9</a:t>
            </a:r>
          </a:p>
          <a:p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Z(I) = 53</a:t>
            </a:r>
          </a:p>
          <a:p>
            <a:r>
              <a:rPr lang="fr-FR" sz="1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Z(Br) = 35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8048622C-1F65-CB30-A32C-DBFD98E65694}"/>
              </a:ext>
            </a:extLst>
          </p:cNvPr>
          <p:cNvSpPr/>
          <p:nvPr/>
        </p:nvSpPr>
        <p:spPr>
          <a:xfrm>
            <a:off x="6185696" y="2779287"/>
            <a:ext cx="2844000" cy="1188000"/>
          </a:xfrm>
          <a:prstGeom prst="round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DED9EECF-EF88-DECD-44C9-DBBB863F8939}"/>
              </a:ext>
            </a:extLst>
          </p:cNvPr>
          <p:cNvSpPr txBox="1"/>
          <p:nvPr/>
        </p:nvSpPr>
        <p:spPr>
          <a:xfrm>
            <a:off x="8399065" y="3247103"/>
            <a:ext cx="465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Z</a:t>
            </a: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443FABF4-E293-D906-9AF8-CD607CE05E4C}"/>
              </a:ext>
            </a:extLst>
          </p:cNvPr>
          <p:cNvCxnSpPr>
            <a:cxnSpLocks/>
          </p:cNvCxnSpPr>
          <p:nvPr/>
        </p:nvCxnSpPr>
        <p:spPr>
          <a:xfrm rot="16200000">
            <a:off x="7721466" y="3400993"/>
            <a:ext cx="11520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F8A8C45F-9AC2-5CBB-C95F-5E530F1178AC}"/>
              </a:ext>
            </a:extLst>
          </p:cNvPr>
          <p:cNvSpPr txBox="1"/>
          <p:nvPr/>
        </p:nvSpPr>
        <p:spPr>
          <a:xfrm>
            <a:off x="7321948" y="2848471"/>
            <a:ext cx="956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ou E ?</a:t>
            </a:r>
          </a:p>
          <a:p>
            <a:pPr algn="ctr"/>
            <a:endParaRPr lang="fr-FR" sz="1200" b="1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Z(H) = 1</a:t>
            </a:r>
          </a:p>
          <a:p>
            <a:r>
              <a:rPr lang="fr-FR" sz="12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Z(C) = 6</a:t>
            </a:r>
          </a:p>
          <a:p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Z(O) = 8</a:t>
            </a:r>
          </a:p>
        </p:txBody>
      </p:sp>
      <p:pic>
        <p:nvPicPr>
          <p:cNvPr id="75" name="Image 74">
            <a:extLst>
              <a:ext uri="{FF2B5EF4-FFF2-40B4-BE49-F238E27FC236}">
                <a16:creationId xmlns:a16="http://schemas.microsoft.com/office/drawing/2014/main" id="{667055DA-2372-F81B-B030-EC1EB8C4FA9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67" r="5510" b="62988"/>
          <a:stretch/>
        </p:blipFill>
        <p:spPr bwMode="auto">
          <a:xfrm>
            <a:off x="6246039" y="3012429"/>
            <a:ext cx="1014671" cy="7027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60080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822</TotalTime>
  <Words>159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Symbol</vt:lpstr>
      <vt:lpstr>Times New Roman</vt:lpstr>
      <vt:lpstr>Thème Office</vt:lpstr>
      <vt:lpstr>Image bitmap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2025-06-16T20:17:08Z</dcterms:modified>
</cp:coreProperties>
</file>