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0" r:id="rId3"/>
    <p:sldId id="271" r:id="rId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5A86E-DB66-174B-4FE5-29B91F00F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F4E1FE2-278E-5490-81E1-7507F62B7942}"/>
              </a:ext>
            </a:extLst>
          </p:cNvPr>
          <p:cNvSpPr txBox="1"/>
          <p:nvPr/>
        </p:nvSpPr>
        <p:spPr>
          <a:xfrm>
            <a:off x="268942" y="527125"/>
            <a:ext cx="61875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Séquences 7, 8 et 9 -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220123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C35EBB-7A26-0776-3C29-7915CA27F9B7}"/>
              </a:ext>
            </a:extLst>
          </p:cNvPr>
          <p:cNvSpPr txBox="1"/>
          <p:nvPr/>
        </p:nvSpPr>
        <p:spPr>
          <a:xfrm>
            <a:off x="158857" y="149976"/>
            <a:ext cx="28296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passe de 17 m/s à 68 m/s en 150 s.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Accélération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TGV ?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8EE69EE-B7A8-3A2B-F659-CC541A968167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4B153E1-2E7D-B844-6188-8AE5E7F70664}"/>
              </a:ext>
            </a:extLst>
          </p:cNvPr>
          <p:cNvSpPr txBox="1"/>
          <p:nvPr/>
        </p:nvSpPr>
        <p:spPr>
          <a:xfrm>
            <a:off x="126545" y="989196"/>
            <a:ext cx="29042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 = </a:t>
            </a:r>
            <a:r>
              <a:rPr lang="fr-FR" sz="1400" dirty="0">
                <a:solidFill>
                  <a:srgbClr val="FF0000"/>
                </a:solidFill>
                <a:sym typeface="Symbol" panose="05050102010706020507" pitchFamily="18" charset="2"/>
              </a:rPr>
              <a:t>v / t = (68-17)/150 = 0,34 m/s</a:t>
            </a:r>
            <a:r>
              <a:rPr lang="fr-FR" sz="14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FF010A-A379-E634-880C-F280243A0F3F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DC1CB82-CE54-EAD2-10DD-DC246F0DDCA6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A93E46F-8B0A-14E3-B05D-9E5982EC9608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0F4A73B-4094-E293-D9D5-2A58CAB7E80B}"/>
              </a:ext>
            </a:extLst>
          </p:cNvPr>
          <p:cNvSpPr/>
          <p:nvPr/>
        </p:nvSpPr>
        <p:spPr>
          <a:xfrm>
            <a:off x="116115" y="2850415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8210737-32E3-CA93-08DE-8B89DE8E1C3C}"/>
              </a:ext>
            </a:extLst>
          </p:cNvPr>
          <p:cNvSpPr/>
          <p:nvPr/>
        </p:nvSpPr>
        <p:spPr>
          <a:xfrm>
            <a:off x="116115" y="4197084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60254EB-171D-F9E9-B63D-2D57241CF83B}"/>
              </a:ext>
            </a:extLst>
          </p:cNvPr>
          <p:cNvSpPr txBox="1"/>
          <p:nvPr/>
        </p:nvSpPr>
        <p:spPr>
          <a:xfrm>
            <a:off x="3132257" y="254920"/>
            <a:ext cx="2904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vitesse max d’un TGV est </a:t>
            </a:r>
          </a:p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84 m.s</a:t>
            </a:r>
            <a:r>
              <a:rPr lang="fr-FR" sz="1400" baseline="30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Combien en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km.h</a:t>
            </a:r>
            <a:r>
              <a:rPr lang="fr-FR" sz="1400" b="1" baseline="30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0049D6D-BE95-58A5-FB9E-AB90EA27297C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08EC205-A83D-AC99-D91A-D7D4482F2B43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1FBB780-BEE3-F2D9-A1B1-181602732FDF}"/>
              </a:ext>
            </a:extLst>
          </p:cNvPr>
          <p:cNvSpPr/>
          <p:nvPr/>
        </p:nvSpPr>
        <p:spPr>
          <a:xfrm>
            <a:off x="3150000" y="2851048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98DC21A-E209-D6DD-BFE3-B674BFD23D21}"/>
              </a:ext>
            </a:extLst>
          </p:cNvPr>
          <p:cNvSpPr/>
          <p:nvPr/>
        </p:nvSpPr>
        <p:spPr>
          <a:xfrm>
            <a:off x="6169371" y="2854829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80B13EF-C6F8-C1E5-81DE-4022B810A1DE}"/>
              </a:ext>
            </a:extLst>
          </p:cNvPr>
          <p:cNvSpPr txBox="1"/>
          <p:nvPr/>
        </p:nvSpPr>
        <p:spPr>
          <a:xfrm>
            <a:off x="3278559" y="1042170"/>
            <a:ext cx="27154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84 m/s = 84 x 10</a:t>
            </a:r>
            <a:r>
              <a:rPr lang="fr-FR" sz="1200" baseline="30000" dirty="0">
                <a:solidFill>
                  <a:srgbClr val="FF0000"/>
                </a:solidFill>
              </a:rPr>
              <a:t>-3</a:t>
            </a:r>
            <a:r>
              <a:rPr lang="fr-FR" sz="1200" dirty="0">
                <a:solidFill>
                  <a:srgbClr val="FF0000"/>
                </a:solidFill>
              </a:rPr>
              <a:t> x 3600 = 302,4 km/h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4490F2D-3DD5-7869-0481-668D12C0C100}"/>
              </a:ext>
            </a:extLst>
          </p:cNvPr>
          <p:cNvSpPr txBox="1"/>
          <p:nvPr/>
        </p:nvSpPr>
        <p:spPr>
          <a:xfrm>
            <a:off x="6180246" y="149976"/>
            <a:ext cx="27474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TGV freine. On donne :</a:t>
            </a:r>
          </a:p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v(t) = - 0,75</a:t>
            </a:r>
            <a:r>
              <a:rPr lang="fr-FR" sz="6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+ 84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Valeur de l’accélération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B67D163-12A9-3BFE-408F-775D96E3A0A4}"/>
              </a:ext>
            </a:extLst>
          </p:cNvPr>
          <p:cNvSpPr txBox="1"/>
          <p:nvPr/>
        </p:nvSpPr>
        <p:spPr>
          <a:xfrm>
            <a:off x="6471043" y="888721"/>
            <a:ext cx="2181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a(t) est la dérivée de v(t). a(t) = - 0,75 m.s</a:t>
            </a:r>
            <a:r>
              <a:rPr lang="fr-FR" sz="1400" baseline="30000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96C92D-7B44-3683-315C-24674C28EC11}"/>
              </a:ext>
            </a:extLst>
          </p:cNvPr>
          <p:cNvSpPr txBox="1"/>
          <p:nvPr/>
        </p:nvSpPr>
        <p:spPr>
          <a:xfrm>
            <a:off x="-35145" y="1486209"/>
            <a:ext cx="30796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Equation horaire de la position d’une voiture :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x(t) = 36</a:t>
            </a:r>
            <a:r>
              <a:rPr lang="fr-FR" sz="5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Calculer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vitesse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puis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accélération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38CB3F0-D33A-7D6E-FEE0-2EAA891D757F}"/>
              </a:ext>
            </a:extLst>
          </p:cNvPr>
          <p:cNvSpPr txBox="1"/>
          <p:nvPr/>
        </p:nvSpPr>
        <p:spPr>
          <a:xfrm>
            <a:off x="205125" y="2208515"/>
            <a:ext cx="272483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v(t) = x’(t) = 36 (constante !)</a:t>
            </a:r>
          </a:p>
          <a:p>
            <a:r>
              <a:rPr lang="fr-FR" sz="1300" dirty="0">
                <a:solidFill>
                  <a:srgbClr val="FF0000"/>
                </a:solidFill>
              </a:rPr>
              <a:t>a(t) = v’(t) =  0 ! Accélération nulle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018A852-7848-2270-252B-46588D500691}"/>
              </a:ext>
            </a:extLst>
          </p:cNvPr>
          <p:cNvSpPr txBox="1"/>
          <p:nvPr/>
        </p:nvSpPr>
        <p:spPr>
          <a:xfrm>
            <a:off x="3118226" y="1536686"/>
            <a:ext cx="28878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vecteur vitesse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 toujours dans le sens du mouvement.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 ou FAUX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DCD633D3-E793-8CA4-CFD0-AD4EDA2BFE16}"/>
              </a:ext>
            </a:extLst>
          </p:cNvPr>
          <p:cNvSpPr txBox="1"/>
          <p:nvPr/>
        </p:nvSpPr>
        <p:spPr>
          <a:xfrm>
            <a:off x="3105329" y="2368254"/>
            <a:ext cx="28653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VRAI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60BE91C-4578-C242-C78E-F20B91F82585}"/>
              </a:ext>
            </a:extLst>
          </p:cNvPr>
          <p:cNvSpPr txBox="1"/>
          <p:nvPr/>
        </p:nvSpPr>
        <p:spPr>
          <a:xfrm>
            <a:off x="116115" y="2825488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droite passe par les points A et B. Formule de calcul de son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coef. directeur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745C691-CD58-EF0A-9882-ADDE5D131DD3}"/>
              </a:ext>
            </a:extLst>
          </p:cNvPr>
          <p:cNvSpPr txBox="1"/>
          <p:nvPr/>
        </p:nvSpPr>
        <p:spPr>
          <a:xfrm>
            <a:off x="544040" y="3644934"/>
            <a:ext cx="24229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(y</a:t>
            </a:r>
            <a:r>
              <a:rPr lang="fr-FR" sz="1600" baseline="-25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– y</a:t>
            </a:r>
            <a:r>
              <a:rPr lang="fr-FR" sz="1600" baseline="-25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)/(x</a:t>
            </a:r>
            <a:r>
              <a:rPr lang="fr-FR" sz="1600" baseline="-25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– x</a:t>
            </a:r>
            <a:r>
              <a:rPr lang="fr-FR" sz="1600" baseline="-25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fr-FR" sz="1600" baseline="30000" dirty="0">
              <a:solidFill>
                <a:srgbClr val="FF0000"/>
              </a:solidFill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D3AECCD-A281-2F1F-2BF5-DC056B0D1415}"/>
              </a:ext>
            </a:extLst>
          </p:cNvPr>
          <p:cNvSpPr txBox="1"/>
          <p:nvPr/>
        </p:nvSpPr>
        <p:spPr>
          <a:xfrm>
            <a:off x="170788" y="4309212"/>
            <a:ext cx="2815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Quelle est l’unité d’une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F4A6FDC-6DA7-1F0F-D128-FA00960451A8}"/>
              </a:ext>
            </a:extLst>
          </p:cNvPr>
          <p:cNvSpPr txBox="1"/>
          <p:nvPr/>
        </p:nvSpPr>
        <p:spPr>
          <a:xfrm>
            <a:off x="365572" y="4986527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Newton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B2214DE-D22E-1C26-06D8-BA6C42AD05BE}"/>
              </a:ext>
            </a:extLst>
          </p:cNvPr>
          <p:cNvSpPr txBox="1"/>
          <p:nvPr/>
        </p:nvSpPr>
        <p:spPr>
          <a:xfrm>
            <a:off x="6153686" y="1463362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déterminer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graphiquement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valeur de la dérivée en 1 point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2480B8-EBEC-2898-393C-534B0EBF24A9}"/>
              </a:ext>
            </a:extLst>
          </p:cNvPr>
          <p:cNvSpPr txBox="1"/>
          <p:nvPr/>
        </p:nvSpPr>
        <p:spPr>
          <a:xfrm>
            <a:off x="6246040" y="2184883"/>
            <a:ext cx="27783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On trace la tangente à la courbe en ce point. On calcule son coef. directeur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A6A11E3-F8CB-AB7B-F2D2-53B407C7092F}"/>
              </a:ext>
            </a:extLst>
          </p:cNvPr>
          <p:cNvSpPr txBox="1"/>
          <p:nvPr/>
        </p:nvSpPr>
        <p:spPr>
          <a:xfrm>
            <a:off x="3185430" y="2835695"/>
            <a:ext cx="27586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quelle condition le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vecteur accélération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est-il dans le sens du mouvement ?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479B473-0378-A21E-AD50-D9AA897BF26B}"/>
              </a:ext>
            </a:extLst>
          </p:cNvPr>
          <p:cNvSpPr txBox="1"/>
          <p:nvPr/>
        </p:nvSpPr>
        <p:spPr>
          <a:xfrm>
            <a:off x="3265113" y="3698590"/>
            <a:ext cx="27586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Si le mouvement est accéléré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E58F482E-4DD8-06C4-00C7-AC9C66479C06}"/>
              </a:ext>
            </a:extLst>
          </p:cNvPr>
          <p:cNvSpPr txBox="1"/>
          <p:nvPr/>
        </p:nvSpPr>
        <p:spPr>
          <a:xfrm>
            <a:off x="6116925" y="2861965"/>
            <a:ext cx="29787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Vitesse de 80 km/h.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Distance parcourue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pendant 35min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7A77162-A776-5C67-6FB8-06A7249BFF63}"/>
              </a:ext>
            </a:extLst>
          </p:cNvPr>
          <p:cNvSpPr txBox="1"/>
          <p:nvPr/>
        </p:nvSpPr>
        <p:spPr>
          <a:xfrm>
            <a:off x="6667946" y="3567989"/>
            <a:ext cx="211849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d = v x </a:t>
            </a:r>
            <a:r>
              <a:rPr lang="fr-FR" sz="1300" dirty="0">
                <a:solidFill>
                  <a:srgbClr val="FF0000"/>
                </a:solidFill>
                <a:sym typeface="Symbol" panose="05050102010706020507" pitchFamily="18" charset="2"/>
              </a:rPr>
              <a:t>t = 80 x (35/60) </a:t>
            </a:r>
          </a:p>
          <a:p>
            <a:r>
              <a:rPr lang="fr-FR" sz="1300" dirty="0">
                <a:solidFill>
                  <a:srgbClr val="FF0000"/>
                </a:solidFill>
                <a:sym typeface="Symbol" panose="05050102010706020507" pitchFamily="18" charset="2"/>
              </a:rPr>
              <a:t>d =  80 x 0,58 = 47 km</a:t>
            </a:r>
            <a:endParaRPr lang="fr-FR" sz="1300" dirty="0">
              <a:solidFill>
                <a:srgbClr val="FF0000"/>
              </a:solidFill>
            </a:endParaRP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2806149-CABB-AEB0-AF23-4CB30DA18B1A}"/>
              </a:ext>
            </a:extLst>
          </p:cNvPr>
          <p:cNvCxnSpPr/>
          <p:nvPr/>
        </p:nvCxnSpPr>
        <p:spPr>
          <a:xfrm>
            <a:off x="137486" y="97270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3F76065D-D3E2-7D95-548D-2D3F0F6F9F82}"/>
              </a:ext>
            </a:extLst>
          </p:cNvPr>
          <p:cNvCxnSpPr/>
          <p:nvPr/>
        </p:nvCxnSpPr>
        <p:spPr>
          <a:xfrm>
            <a:off x="3189577" y="98919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7733F4C-1971-FBA7-7C98-9CD3A7C75F47}"/>
              </a:ext>
            </a:extLst>
          </p:cNvPr>
          <p:cNvCxnSpPr/>
          <p:nvPr/>
        </p:nvCxnSpPr>
        <p:spPr>
          <a:xfrm>
            <a:off x="6246039" y="869093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6A04B926-A5F0-DB4A-465C-0D1E41729A3F}"/>
              </a:ext>
            </a:extLst>
          </p:cNvPr>
          <p:cNvCxnSpPr/>
          <p:nvPr/>
        </p:nvCxnSpPr>
        <p:spPr>
          <a:xfrm>
            <a:off x="158857" y="222852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1C3F023E-0BE2-682A-2603-757BC045900E}"/>
              </a:ext>
            </a:extLst>
          </p:cNvPr>
          <p:cNvCxnSpPr/>
          <p:nvPr/>
        </p:nvCxnSpPr>
        <p:spPr>
          <a:xfrm>
            <a:off x="6220400" y="218357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4A76FEC5-8F14-0337-3BE3-55B15C039F44}"/>
              </a:ext>
            </a:extLst>
          </p:cNvPr>
          <p:cNvCxnSpPr/>
          <p:nvPr/>
        </p:nvCxnSpPr>
        <p:spPr>
          <a:xfrm>
            <a:off x="3185430" y="2368254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137F2ED6-C4F8-B2FF-09E2-91110F45F0A3}"/>
              </a:ext>
            </a:extLst>
          </p:cNvPr>
          <p:cNvCxnSpPr/>
          <p:nvPr/>
        </p:nvCxnSpPr>
        <p:spPr>
          <a:xfrm>
            <a:off x="158857" y="3628337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9CC95862-5067-ED29-003D-CA97404E203A}"/>
              </a:ext>
            </a:extLst>
          </p:cNvPr>
          <p:cNvCxnSpPr/>
          <p:nvPr/>
        </p:nvCxnSpPr>
        <p:spPr>
          <a:xfrm>
            <a:off x="3204500" y="3642851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A45C426-1449-79D9-35DD-E7D38784599D}"/>
              </a:ext>
            </a:extLst>
          </p:cNvPr>
          <p:cNvCxnSpPr/>
          <p:nvPr/>
        </p:nvCxnSpPr>
        <p:spPr>
          <a:xfrm>
            <a:off x="6231127" y="3635359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7104A006-5312-6F6E-9224-2779A02932BA}"/>
              </a:ext>
            </a:extLst>
          </p:cNvPr>
          <p:cNvCxnSpPr/>
          <p:nvPr/>
        </p:nvCxnSpPr>
        <p:spPr>
          <a:xfrm>
            <a:off x="195888" y="4979035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8B483B9C-B4AD-9BDB-A167-8E9071E68EFF}"/>
              </a:ext>
            </a:extLst>
          </p:cNvPr>
          <p:cNvSpPr/>
          <p:nvPr/>
        </p:nvSpPr>
        <p:spPr>
          <a:xfrm>
            <a:off x="3135640" y="4197084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1C3FE9F4-1DEE-0CE8-93C2-DBF8F2DF770F}"/>
              </a:ext>
            </a:extLst>
          </p:cNvPr>
          <p:cNvSpPr txBox="1"/>
          <p:nvPr/>
        </p:nvSpPr>
        <p:spPr>
          <a:xfrm>
            <a:off x="3190313" y="4309212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s’appelle la force que la Terre exerce sur vous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BECC56CB-77BC-A65E-F11C-C74141032FED}"/>
              </a:ext>
            </a:extLst>
          </p:cNvPr>
          <p:cNvSpPr txBox="1"/>
          <p:nvPr/>
        </p:nvSpPr>
        <p:spPr>
          <a:xfrm>
            <a:off x="3385097" y="4986527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poids 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208800C4-BDE3-DE0E-1966-FB95A7C29149}"/>
              </a:ext>
            </a:extLst>
          </p:cNvPr>
          <p:cNvCxnSpPr/>
          <p:nvPr/>
        </p:nvCxnSpPr>
        <p:spPr>
          <a:xfrm>
            <a:off x="3215413" y="4979035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388FB4E3-42D2-66FB-EE33-E73CFAA8728D}"/>
              </a:ext>
            </a:extLst>
          </p:cNvPr>
          <p:cNvSpPr/>
          <p:nvPr/>
        </p:nvSpPr>
        <p:spPr>
          <a:xfrm>
            <a:off x="6180246" y="4215382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98199BC3-B0C3-7E0E-E117-00F8FC8FED5C}"/>
              </a:ext>
            </a:extLst>
          </p:cNvPr>
          <p:cNvSpPr txBox="1"/>
          <p:nvPr/>
        </p:nvSpPr>
        <p:spPr>
          <a:xfrm>
            <a:off x="6116925" y="4240371"/>
            <a:ext cx="29899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s’appelle la force exercée sur un objet par un fluide et opposée au poids  ?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91EED5F8-E06B-29D7-8DA0-BEB808E63A20}"/>
              </a:ext>
            </a:extLst>
          </p:cNvPr>
          <p:cNvSpPr txBox="1"/>
          <p:nvPr/>
        </p:nvSpPr>
        <p:spPr>
          <a:xfrm>
            <a:off x="6418291" y="5101678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Poussée d’Archimède 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FBFFF48F-364E-7A1F-D3BB-36EED926DAC9}"/>
              </a:ext>
            </a:extLst>
          </p:cNvPr>
          <p:cNvSpPr/>
          <p:nvPr/>
        </p:nvSpPr>
        <p:spPr>
          <a:xfrm>
            <a:off x="122982" y="5520024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F5E70FFB-EEC5-3994-A3F0-A11B4EC8D818}"/>
              </a:ext>
            </a:extLst>
          </p:cNvPr>
          <p:cNvSpPr txBox="1"/>
          <p:nvPr/>
        </p:nvSpPr>
        <p:spPr>
          <a:xfrm>
            <a:off x="137096" y="5503333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objet est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immobile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Que peut-on dire des forces qui s’exercent sur lui ?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8E93F841-BFB8-573B-781D-634385C70DEA}"/>
              </a:ext>
            </a:extLst>
          </p:cNvPr>
          <p:cNvSpPr txBox="1"/>
          <p:nvPr/>
        </p:nvSpPr>
        <p:spPr>
          <a:xfrm>
            <a:off x="371722" y="6235876"/>
            <a:ext cx="240394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Elles se compensent ! </a:t>
            </a:r>
          </a:p>
          <a:p>
            <a:pPr algn="ctr"/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</a:t>
            </a:r>
            <a:r>
              <a:rPr lang="fr-FR" sz="13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ère</a:t>
            </a:r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loi de Newton)</a:t>
            </a:r>
            <a:endParaRPr lang="fr-FR" sz="1300" dirty="0">
              <a:solidFill>
                <a:srgbClr val="FF0000"/>
              </a:solidFill>
            </a:endParaRP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F9D57F6D-9DF1-3745-4F6A-ABFAF4353456}"/>
              </a:ext>
            </a:extLst>
          </p:cNvPr>
          <p:cNvCxnSpPr/>
          <p:nvPr/>
        </p:nvCxnSpPr>
        <p:spPr>
          <a:xfrm>
            <a:off x="202755" y="6301975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1ADCDEE1-9A2D-74E5-1550-055B1CA0EB24}"/>
              </a:ext>
            </a:extLst>
          </p:cNvPr>
          <p:cNvSpPr/>
          <p:nvPr/>
        </p:nvSpPr>
        <p:spPr>
          <a:xfrm>
            <a:off x="3148811" y="5513903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41561D0C-5D65-A5CD-7B5D-735D40031AC0}"/>
              </a:ext>
            </a:extLst>
          </p:cNvPr>
          <p:cNvSpPr txBox="1"/>
          <p:nvPr/>
        </p:nvSpPr>
        <p:spPr>
          <a:xfrm>
            <a:off x="3162925" y="5583276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quelle condition un objet est-il en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chute libre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E22F8FE8-71CD-9FD8-A0D0-4C1186BE396C}"/>
              </a:ext>
            </a:extLst>
          </p:cNvPr>
          <p:cNvSpPr txBox="1"/>
          <p:nvPr/>
        </p:nvSpPr>
        <p:spPr>
          <a:xfrm>
            <a:off x="3180671" y="6160420"/>
            <a:ext cx="27900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S’il n’est soumis qu’à son poids</a:t>
            </a:r>
          </a:p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(Ou toute autre force négligeable)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151F7E98-3037-5F0F-B9B5-AAC9F9292A3E}"/>
              </a:ext>
            </a:extLst>
          </p:cNvPr>
          <p:cNvCxnSpPr/>
          <p:nvPr/>
        </p:nvCxnSpPr>
        <p:spPr>
          <a:xfrm>
            <a:off x="3204500" y="614993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C8F15786-71EB-49CD-BA76-26B37ACB5B84}"/>
              </a:ext>
            </a:extLst>
          </p:cNvPr>
          <p:cNvSpPr/>
          <p:nvPr/>
        </p:nvSpPr>
        <p:spPr>
          <a:xfrm>
            <a:off x="6169371" y="5522407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68E70387-62F8-4A69-9285-E58166E3116E}"/>
              </a:ext>
            </a:extLst>
          </p:cNvPr>
          <p:cNvSpPr txBox="1"/>
          <p:nvPr/>
        </p:nvSpPr>
        <p:spPr>
          <a:xfrm>
            <a:off x="6102014" y="5556627"/>
            <a:ext cx="297871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s’appelle le mouvement d’un système si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 vitesse est constante 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AB3A0BAB-63AC-4C7F-85C2-1DE4AC004D6E}"/>
              </a:ext>
            </a:extLst>
          </p:cNvPr>
          <p:cNvSpPr txBox="1"/>
          <p:nvPr/>
        </p:nvSpPr>
        <p:spPr>
          <a:xfrm>
            <a:off x="6246039" y="6351209"/>
            <a:ext cx="26692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uniforme</a:t>
            </a:r>
          </a:p>
        </p:txBody>
      </p: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EF70353A-3183-4624-A0EC-6356498DCC2F}"/>
              </a:ext>
            </a:extLst>
          </p:cNvPr>
          <p:cNvCxnSpPr/>
          <p:nvPr/>
        </p:nvCxnSpPr>
        <p:spPr>
          <a:xfrm>
            <a:off x="6220429" y="631914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73FA773-C9D2-21E2-C646-BB6A1A7A6D13}"/>
              </a:ext>
            </a:extLst>
          </p:cNvPr>
          <p:cNvCxnSpPr/>
          <p:nvPr/>
        </p:nvCxnSpPr>
        <p:spPr>
          <a:xfrm>
            <a:off x="6231126" y="504792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65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14457-8B76-60EB-22C6-DB20E57B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ECD9252-0903-990F-BAE0-BAA6A6BD3E55}"/>
              </a:ext>
            </a:extLst>
          </p:cNvPr>
          <p:cNvSpPr txBox="1"/>
          <p:nvPr/>
        </p:nvSpPr>
        <p:spPr>
          <a:xfrm>
            <a:off x="158857" y="149976"/>
            <a:ext cx="28296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Combien vaut la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 Pz du vecteur Poids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autruche (130kg) sur un axe (Oz)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vertical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 le haut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9,81 N.kg</a:t>
            </a:r>
            <a:r>
              <a:rPr lang="fr-FR" sz="13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fr-FR" sz="13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CE169C3-4601-1824-D9FD-18BF549BCD5C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A69E1EB-D815-55BE-BA17-8AA56B1E8805}"/>
              </a:ext>
            </a:extLst>
          </p:cNvPr>
          <p:cNvSpPr txBox="1"/>
          <p:nvPr/>
        </p:nvSpPr>
        <p:spPr>
          <a:xfrm>
            <a:off x="126545" y="1047252"/>
            <a:ext cx="29042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Pz = - mg = - 150 x 9,81 = - 1472 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8C84FDD7-0F85-8E26-E727-4CD577B13646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A513578-7A81-F2F2-7ADC-E3874B71C08A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C76CAEBF-F5BF-4D11-B363-EFC0118136DF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F8AEEB0-C6D0-01CE-B545-15183A9120F0}"/>
              </a:ext>
            </a:extLst>
          </p:cNvPr>
          <p:cNvSpPr txBox="1"/>
          <p:nvPr/>
        </p:nvSpPr>
        <p:spPr>
          <a:xfrm>
            <a:off x="3132257" y="174668"/>
            <a:ext cx="29042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Combien vaut la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 Px du vecteur Poids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autruche (130kg) sur un axe (Ox)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horizontal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9,81 N.kg</a:t>
            </a:r>
            <a:r>
              <a:rPr lang="fr-FR" sz="13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fr-FR" sz="13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4C6A868F-0BDD-13F6-550D-938F941B15E2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8BF82F83-A8E2-5680-C975-23C623354FA7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0EF586-1C33-E02A-D878-15EC3D4C8E14}"/>
              </a:ext>
            </a:extLst>
          </p:cNvPr>
          <p:cNvSpPr txBox="1"/>
          <p:nvPr/>
        </p:nvSpPr>
        <p:spPr>
          <a:xfrm>
            <a:off x="3132258" y="1038924"/>
            <a:ext cx="2992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P</a:t>
            </a:r>
            <a:r>
              <a:rPr lang="fr-FR" sz="1200" baseline="-25000" dirty="0">
                <a:solidFill>
                  <a:srgbClr val="FF0000"/>
                </a:solidFill>
              </a:rPr>
              <a:t>x</a:t>
            </a:r>
            <a:r>
              <a:rPr lang="fr-FR" sz="1200" dirty="0">
                <a:solidFill>
                  <a:srgbClr val="FF0000"/>
                </a:solidFill>
              </a:rPr>
              <a:t> = 0 ! (vecteur perpendiculaire à l’axe (Ox)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451D141-DB6B-38A0-4D96-27E78886BA00}"/>
              </a:ext>
            </a:extLst>
          </p:cNvPr>
          <p:cNvSpPr txBox="1"/>
          <p:nvPr/>
        </p:nvSpPr>
        <p:spPr>
          <a:xfrm>
            <a:off x="6054259" y="149976"/>
            <a:ext cx="29699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est le mouvement d’un système en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chute verticale avec frottements,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quand il a atteint le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régime permanent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8283B95-7ECD-E356-900D-CA8B43B08E6A}"/>
              </a:ext>
            </a:extLst>
          </p:cNvPr>
          <p:cNvSpPr txBox="1"/>
          <p:nvPr/>
        </p:nvSpPr>
        <p:spPr>
          <a:xfrm>
            <a:off x="6471043" y="1107429"/>
            <a:ext cx="2181057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aseline="30000" dirty="0">
                <a:solidFill>
                  <a:srgbClr val="FF0000"/>
                </a:solidFill>
              </a:rPr>
              <a:t>Rectiligne uniforme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07C6CEB-2E9C-63B8-1D0E-C8E94F0D098F}"/>
              </a:ext>
            </a:extLst>
          </p:cNvPr>
          <p:cNvSpPr txBox="1"/>
          <p:nvPr/>
        </p:nvSpPr>
        <p:spPr>
          <a:xfrm>
            <a:off x="-35145" y="1489795"/>
            <a:ext cx="30796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système est en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chute avec frottements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Comment appelle-t-on le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régime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pendant lequel le système accélère ?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B0B3A5C2-CD3C-FA41-ED12-EDD80CE1CA8A}"/>
              </a:ext>
            </a:extLst>
          </p:cNvPr>
          <p:cNvSpPr txBox="1"/>
          <p:nvPr/>
        </p:nvSpPr>
        <p:spPr>
          <a:xfrm>
            <a:off x="205125" y="2368169"/>
            <a:ext cx="27248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transitoire</a:t>
            </a:r>
            <a:endParaRPr lang="fr-FR" sz="1300" dirty="0">
              <a:solidFill>
                <a:srgbClr val="FF000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6584D99-935A-FD2A-6330-AD2F18571DF3}"/>
              </a:ext>
            </a:extLst>
          </p:cNvPr>
          <p:cNvSpPr txBox="1"/>
          <p:nvPr/>
        </p:nvSpPr>
        <p:spPr>
          <a:xfrm>
            <a:off x="3091331" y="1496560"/>
            <a:ext cx="30068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système est en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chute avec frottements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Dessiner l’allure de la courbe de sa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vitesse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fonction du temps.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48A6ADA1-17B1-CD59-4629-5590D11DBD26}"/>
              </a:ext>
            </a:extLst>
          </p:cNvPr>
          <p:cNvSpPr txBox="1"/>
          <p:nvPr/>
        </p:nvSpPr>
        <p:spPr>
          <a:xfrm>
            <a:off x="3105329" y="2368254"/>
            <a:ext cx="28653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Courbe croissante puis v = constante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127C9FD-127F-049E-7659-4D54AE784D47}"/>
              </a:ext>
            </a:extLst>
          </p:cNvPr>
          <p:cNvSpPr txBox="1"/>
          <p:nvPr/>
        </p:nvSpPr>
        <p:spPr>
          <a:xfrm>
            <a:off x="6124657" y="1557278"/>
            <a:ext cx="295113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Calculer la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poussée d’Archimède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sur un glaçon de 10 </a:t>
            </a:r>
            <a:r>
              <a:rPr lang="fr-FR" sz="13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dont 90% est dans l’eau. (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9,81 N.kg</a:t>
            </a:r>
            <a:r>
              <a:rPr lang="fr-FR" sz="13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1ECC7D9-28B7-E82D-08D2-7C432ABC6733}"/>
              </a:ext>
            </a:extLst>
          </p:cNvPr>
          <p:cNvSpPr txBox="1"/>
          <p:nvPr/>
        </p:nvSpPr>
        <p:spPr>
          <a:xfrm>
            <a:off x="6185925" y="2318718"/>
            <a:ext cx="289796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300" dirty="0">
                <a:solidFill>
                  <a:srgbClr val="FF0000"/>
                </a:solidFill>
              </a:rPr>
              <a:t>Π</a:t>
            </a:r>
            <a:r>
              <a:rPr lang="fr-FR" sz="1300" dirty="0">
                <a:solidFill>
                  <a:srgbClr val="FF0000"/>
                </a:solidFill>
              </a:rPr>
              <a:t> = </a:t>
            </a:r>
            <a:r>
              <a:rPr lang="el-GR" sz="1300" dirty="0">
                <a:solidFill>
                  <a:srgbClr val="FF0000"/>
                </a:solidFill>
              </a:rPr>
              <a:t>ρ</a:t>
            </a:r>
            <a:r>
              <a:rPr lang="fr-FR" sz="1300" baseline="-25000" dirty="0">
                <a:solidFill>
                  <a:srgbClr val="FF0000"/>
                </a:solidFill>
              </a:rPr>
              <a:t>(eau)</a:t>
            </a:r>
            <a:r>
              <a:rPr lang="fr-FR" sz="1300" dirty="0">
                <a:solidFill>
                  <a:srgbClr val="FF0000"/>
                </a:solidFill>
              </a:rPr>
              <a:t>Vg = 0,001 x 9 x 9,81 = 0,088 N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D540B60-E293-8BFD-A1AF-A8DAF251DB5C}"/>
              </a:ext>
            </a:extLst>
          </p:cNvPr>
          <p:cNvCxnSpPr/>
          <p:nvPr/>
        </p:nvCxnSpPr>
        <p:spPr>
          <a:xfrm>
            <a:off x="137486" y="10307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E8BBC3E9-6F25-5C62-3AC2-334362339557}"/>
              </a:ext>
            </a:extLst>
          </p:cNvPr>
          <p:cNvCxnSpPr/>
          <p:nvPr/>
        </p:nvCxnSpPr>
        <p:spPr>
          <a:xfrm>
            <a:off x="3189577" y="106176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4EF64F1-6CD2-D8F7-8330-AE20F5CB86EE}"/>
              </a:ext>
            </a:extLst>
          </p:cNvPr>
          <p:cNvCxnSpPr/>
          <p:nvPr/>
        </p:nvCxnSpPr>
        <p:spPr>
          <a:xfrm>
            <a:off x="6246039" y="105777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F6D4AFC0-FEED-825A-771D-4F762EDBA1A0}"/>
              </a:ext>
            </a:extLst>
          </p:cNvPr>
          <p:cNvCxnSpPr/>
          <p:nvPr/>
        </p:nvCxnSpPr>
        <p:spPr>
          <a:xfrm>
            <a:off x="158857" y="23736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C47CEBB8-E3E1-4FBF-D496-B2D91F462A8E}"/>
              </a:ext>
            </a:extLst>
          </p:cNvPr>
          <p:cNvCxnSpPr/>
          <p:nvPr/>
        </p:nvCxnSpPr>
        <p:spPr>
          <a:xfrm>
            <a:off x="6220400" y="22706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A0A93723-310C-9366-50CA-79FDCF8E392E}"/>
              </a:ext>
            </a:extLst>
          </p:cNvPr>
          <p:cNvCxnSpPr/>
          <p:nvPr/>
        </p:nvCxnSpPr>
        <p:spPr>
          <a:xfrm>
            <a:off x="3185430" y="239728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2">
            <a:extLst>
              <a:ext uri="{FF2B5EF4-FFF2-40B4-BE49-F238E27FC236}">
                <a16:creationId xmlns:a16="http://schemas.microsoft.com/office/drawing/2014/main" id="{B9E566CB-E6C3-6463-1301-58C03EE0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3926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821</TotalTime>
  <Words>543</Words>
  <Application>Microsoft Office PowerPoint</Application>
  <PresentationFormat>Affichage à l'écran (4:3)</PresentationFormat>
  <Paragraphs>56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Symbol</vt:lpstr>
      <vt:lpstr>Times New Roman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2025-06-16T20:25:10Z</dcterms:modified>
</cp:coreProperties>
</file>