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64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A7DF0FD-97CB-CB4A-1563-0D7A66E647FE}"/>
              </a:ext>
            </a:extLst>
          </p:cNvPr>
          <p:cNvSpPr txBox="1"/>
          <p:nvPr/>
        </p:nvSpPr>
        <p:spPr>
          <a:xfrm>
            <a:off x="268942" y="527125"/>
            <a:ext cx="70243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Séquences 4, 10, 13 et 14 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404336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C35EBB-7A26-0776-3C29-7915CA27F9B7}"/>
              </a:ext>
            </a:extLst>
          </p:cNvPr>
          <p:cNvSpPr txBox="1"/>
          <p:nvPr/>
        </p:nvSpPr>
        <p:spPr>
          <a:xfrm>
            <a:off x="159657" y="166210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Qu’appelle-t-on une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 idéale de tension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8EE69EE-B7A8-3A2B-F659-CC541A968167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4B153E1-2E7D-B844-6188-8AE5E7F70664}"/>
              </a:ext>
            </a:extLst>
          </p:cNvPr>
          <p:cNvSpPr txBox="1"/>
          <p:nvPr/>
        </p:nvSpPr>
        <p:spPr>
          <a:xfrm>
            <a:off x="137150" y="771871"/>
            <a:ext cx="28607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Générateur qui délivre une tension </a:t>
            </a:r>
            <a:r>
              <a:rPr lang="fr-FR" sz="1400" b="1" dirty="0">
                <a:solidFill>
                  <a:srgbClr val="FF0000"/>
                </a:solidFill>
              </a:rPr>
              <a:t>constante</a:t>
            </a:r>
            <a:r>
              <a:rPr lang="fr-FR" sz="1400" dirty="0">
                <a:solidFill>
                  <a:srgbClr val="FF0000"/>
                </a:solidFill>
              </a:rPr>
              <a:t> (ne dépend pas de </a:t>
            </a:r>
            <a:r>
              <a:rPr lang="fr-FR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fr-FR" sz="1400" dirty="0">
                <a:solidFill>
                  <a:srgbClr val="FF0000"/>
                </a:solidFill>
              </a:rPr>
              <a:t> )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FF010A-A379-E634-880C-F280243A0F3F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DC1CB82-CE54-EAD2-10DD-DC246F0DDCA6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A93E46F-8B0A-14E3-B05D-9E5982EC9608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0F4A73B-4094-E293-D9D5-2A58CAB7E80B}"/>
              </a:ext>
            </a:extLst>
          </p:cNvPr>
          <p:cNvSpPr/>
          <p:nvPr/>
        </p:nvSpPr>
        <p:spPr>
          <a:xfrm>
            <a:off x="116115" y="2850415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8210737-32E3-CA93-08DE-8B89DE8E1C3C}"/>
              </a:ext>
            </a:extLst>
          </p:cNvPr>
          <p:cNvSpPr/>
          <p:nvPr/>
        </p:nvSpPr>
        <p:spPr>
          <a:xfrm>
            <a:off x="116115" y="4197084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7AD8888-E92F-F370-B4FA-FAFC22E8A880}"/>
              </a:ext>
            </a:extLst>
          </p:cNvPr>
          <p:cNvSpPr/>
          <p:nvPr/>
        </p:nvSpPr>
        <p:spPr>
          <a:xfrm>
            <a:off x="116115" y="5558267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60254EB-171D-F9E9-B63D-2D57241CF83B}"/>
              </a:ext>
            </a:extLst>
          </p:cNvPr>
          <p:cNvSpPr txBox="1"/>
          <p:nvPr/>
        </p:nvSpPr>
        <p:spPr>
          <a:xfrm>
            <a:off x="3152445" y="192272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un panneau photovoltaïque: quel type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d’énergie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reçue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produite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perdue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0049D6D-BE95-58A5-FB9E-AB90EA27297C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08EC205-A83D-AC99-D91A-D7D4482F2B43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1FBB780-BEE3-F2D9-A1B1-181602732FDF}"/>
              </a:ext>
            </a:extLst>
          </p:cNvPr>
          <p:cNvSpPr/>
          <p:nvPr/>
        </p:nvSpPr>
        <p:spPr>
          <a:xfrm>
            <a:off x="3150000" y="2851048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98DC21A-E209-D6DD-BFE3-B674BFD23D21}"/>
              </a:ext>
            </a:extLst>
          </p:cNvPr>
          <p:cNvSpPr/>
          <p:nvPr/>
        </p:nvSpPr>
        <p:spPr>
          <a:xfrm>
            <a:off x="6169371" y="2854829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45B86BE-D2CA-9739-0453-BE65F281ED41}"/>
              </a:ext>
            </a:extLst>
          </p:cNvPr>
          <p:cNvSpPr/>
          <p:nvPr/>
        </p:nvSpPr>
        <p:spPr>
          <a:xfrm>
            <a:off x="3150000" y="4197084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BC31BFE-B422-E53D-856F-A00ECB0DDA59}"/>
              </a:ext>
            </a:extLst>
          </p:cNvPr>
          <p:cNvSpPr/>
          <p:nvPr/>
        </p:nvSpPr>
        <p:spPr>
          <a:xfrm>
            <a:off x="6169371" y="4197717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257D2B4-2138-A702-1A4A-1EF131C38F8E}"/>
              </a:ext>
            </a:extLst>
          </p:cNvPr>
          <p:cNvSpPr/>
          <p:nvPr/>
        </p:nvSpPr>
        <p:spPr>
          <a:xfrm>
            <a:off x="3150000" y="5558900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73A57395-3DCA-F0E7-68AC-841688946CDF}"/>
              </a:ext>
            </a:extLst>
          </p:cNvPr>
          <p:cNvSpPr/>
          <p:nvPr/>
        </p:nvSpPr>
        <p:spPr>
          <a:xfrm>
            <a:off x="6169371" y="5558267"/>
            <a:ext cx="2844000" cy="1188000"/>
          </a:xfrm>
          <a:prstGeom prst="roundRect">
            <a:avLst/>
          </a:prstGeom>
          <a:noFill/>
          <a:ln w="28575">
            <a:solidFill>
              <a:srgbClr val="EE04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80B13EF-C6F8-C1E5-81DE-4022B810A1DE}"/>
              </a:ext>
            </a:extLst>
          </p:cNvPr>
          <p:cNvSpPr txBox="1"/>
          <p:nvPr/>
        </p:nvSpPr>
        <p:spPr>
          <a:xfrm>
            <a:off x="3222571" y="987314"/>
            <a:ext cx="27859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Rayonnante, électrique, thermique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4490F2D-3DD5-7869-0481-668D12C0C100}"/>
              </a:ext>
            </a:extLst>
          </p:cNvPr>
          <p:cNvSpPr txBox="1"/>
          <p:nvPr/>
        </p:nvSpPr>
        <p:spPr>
          <a:xfrm>
            <a:off x="6096000" y="190032"/>
            <a:ext cx="30145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Puissance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reçue par un panneau de 1,5 m</a:t>
            </a:r>
            <a:r>
              <a:rPr lang="fr-FR" sz="1400" baseline="30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l’éclairement est de 1000 W/m</a:t>
            </a:r>
            <a:r>
              <a:rPr lang="fr-FR" sz="1400" baseline="30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B67D163-12A9-3BFE-408F-775D96E3A0A4}"/>
              </a:ext>
            </a:extLst>
          </p:cNvPr>
          <p:cNvSpPr txBox="1"/>
          <p:nvPr/>
        </p:nvSpPr>
        <p:spPr>
          <a:xfrm>
            <a:off x="6567414" y="1031433"/>
            <a:ext cx="2284986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P  = 1000 x 1,5 = 1500 W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96C92D-7B44-3683-315C-24674C28EC11}"/>
              </a:ext>
            </a:extLst>
          </p:cNvPr>
          <p:cNvSpPr txBox="1"/>
          <p:nvPr/>
        </p:nvSpPr>
        <p:spPr>
          <a:xfrm>
            <a:off x="105227" y="1487532"/>
            <a:ext cx="29633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un panneau photovoltaïque :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lumineuse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2000 W </a:t>
            </a:r>
            <a:r>
              <a:rPr lang="fr-FR" sz="14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1400" baseline="-250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élec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320 W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Rendement ?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018A852-7848-2270-252B-46588D500691}"/>
              </a:ext>
            </a:extLst>
          </p:cNvPr>
          <p:cNvSpPr txBox="1"/>
          <p:nvPr/>
        </p:nvSpPr>
        <p:spPr>
          <a:xfrm>
            <a:off x="3117481" y="1594467"/>
            <a:ext cx="2925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une pile: quel type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d’énergie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reçue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produite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perdue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3FBBEC87-C564-2791-E12B-FFE5638179CC}"/>
              </a:ext>
            </a:extLst>
          </p:cNvPr>
          <p:cNvSpPr txBox="1"/>
          <p:nvPr/>
        </p:nvSpPr>
        <p:spPr>
          <a:xfrm>
            <a:off x="6147814" y="1599369"/>
            <a:ext cx="2815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Exprimer 320 kWh en Joules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28AAA85-D6ED-B354-78B6-03FFE36F1F02}"/>
              </a:ext>
            </a:extLst>
          </p:cNvPr>
          <p:cNvSpPr txBox="1"/>
          <p:nvPr/>
        </p:nvSpPr>
        <p:spPr>
          <a:xfrm>
            <a:off x="6324032" y="2166166"/>
            <a:ext cx="252836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320 kWh = 320 x 10</a:t>
            </a:r>
            <a:r>
              <a:rPr lang="fr-FR" sz="13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Wh </a:t>
            </a:r>
          </a:p>
          <a:p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= 320 x 10</a:t>
            </a:r>
            <a:r>
              <a:rPr lang="fr-FR" sz="13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x 3600 J = 1,15 x 10</a:t>
            </a:r>
            <a:r>
              <a:rPr lang="fr-FR" sz="13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</a:t>
            </a:r>
            <a:r>
              <a:rPr lang="fr-FR" sz="13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</a:t>
            </a:r>
            <a:endParaRPr lang="fr-FR" sz="1300" dirty="0">
              <a:solidFill>
                <a:srgbClr val="FF0000"/>
              </a:solidFill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60BE91C-4578-C242-C78E-F20B91F82585}"/>
              </a:ext>
            </a:extLst>
          </p:cNvPr>
          <p:cNvSpPr txBox="1"/>
          <p:nvPr/>
        </p:nvSpPr>
        <p:spPr>
          <a:xfrm>
            <a:off x="159657" y="2924609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 type de réaction a lieu à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l’anode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pile 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745C691-CD58-EF0A-9882-ADDE5D131DD3}"/>
              </a:ext>
            </a:extLst>
          </p:cNvPr>
          <p:cNvSpPr txBox="1"/>
          <p:nvPr/>
        </p:nvSpPr>
        <p:spPr>
          <a:xfrm>
            <a:off x="428172" y="3659787"/>
            <a:ext cx="21698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oxydation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6EE5E46-975A-676D-5A6B-E7D011EE44DC}"/>
              </a:ext>
            </a:extLst>
          </p:cNvPr>
          <p:cNvSpPr txBox="1"/>
          <p:nvPr/>
        </p:nvSpPr>
        <p:spPr>
          <a:xfrm>
            <a:off x="3059059" y="2877418"/>
            <a:ext cx="300808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qui relie la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capacité d’une pile Q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l’intensité du courant I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E7939592-2D47-595C-6E52-A2BC6C6BB8AE}"/>
                  </a:ext>
                </a:extLst>
              </p:cNvPr>
              <p:cNvSpPr txBox="1"/>
              <p:nvPr/>
            </p:nvSpPr>
            <p:spPr>
              <a:xfrm>
                <a:off x="4027314" y="3709344"/>
                <a:ext cx="100148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 b="0" i="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Q</m:t>
                      </m:r>
                      <m:r>
                        <a:rPr lang="fr-FR" sz="1400" b="0" i="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1400" b="0" i="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I</m:t>
                      </m:r>
                      <m:r>
                        <a:rPr lang="fr-FR" sz="1400" b="0" i="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×∆</m:t>
                      </m:r>
                      <m:r>
                        <m:rPr>
                          <m:sty m:val="p"/>
                        </m:rPr>
                        <a:rPr lang="fr-FR" sz="1400" b="0" i="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t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E7939592-2D47-595C-6E52-A2BC6C6BB8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314" y="3709344"/>
                <a:ext cx="1001486" cy="307777"/>
              </a:xfrm>
              <a:prstGeom prst="rect">
                <a:avLst/>
              </a:prstGeom>
              <a:blipFill>
                <a:blip r:embed="rId2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ZoneTexte 45">
            <a:extLst>
              <a:ext uri="{FF2B5EF4-FFF2-40B4-BE49-F238E27FC236}">
                <a16:creationId xmlns:a16="http://schemas.microsoft.com/office/drawing/2014/main" id="{EB042A68-503C-D382-1C76-799D181E7C70}"/>
              </a:ext>
            </a:extLst>
          </p:cNvPr>
          <p:cNvSpPr txBox="1"/>
          <p:nvPr/>
        </p:nvSpPr>
        <p:spPr>
          <a:xfrm>
            <a:off x="6380688" y="2899147"/>
            <a:ext cx="24717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Durée de vie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pile ? </a:t>
            </a:r>
          </a:p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 = 700 mAh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 = 1,5 A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D3AECCD-A281-2F1F-2BF5-DC056B0D1415}"/>
              </a:ext>
            </a:extLst>
          </p:cNvPr>
          <p:cNvSpPr txBox="1"/>
          <p:nvPr/>
        </p:nvSpPr>
        <p:spPr>
          <a:xfrm>
            <a:off x="137486" y="4238836"/>
            <a:ext cx="2815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Loi des nœuds ?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F4A6FDC-6DA7-1F0F-D128-FA00960451A8}"/>
              </a:ext>
            </a:extLst>
          </p:cNvPr>
          <p:cNvSpPr txBox="1"/>
          <p:nvPr/>
        </p:nvSpPr>
        <p:spPr>
          <a:xfrm>
            <a:off x="66693" y="4628090"/>
            <a:ext cx="299236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un nœud, somme des intensités de courants entrants = somme des intensités de courants sortants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D9CAC68-562C-90F7-D89B-976B5B42BEB7}"/>
              </a:ext>
            </a:extLst>
          </p:cNvPr>
          <p:cNvSpPr txBox="1"/>
          <p:nvPr/>
        </p:nvSpPr>
        <p:spPr>
          <a:xfrm>
            <a:off x="3104255" y="4267020"/>
            <a:ext cx="290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Loi d’Ohm (avec les unités 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097D96A9-65AC-A901-B6DC-D87ED72F129F}"/>
                  </a:ext>
                </a:extLst>
              </p:cNvPr>
              <p:cNvSpPr txBox="1"/>
              <p:nvPr/>
            </p:nvSpPr>
            <p:spPr>
              <a:xfrm>
                <a:off x="3205318" y="4640855"/>
                <a:ext cx="2788682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FF0000"/>
                    </a:solidFill>
                  </a:rPr>
                  <a:t>Pour un conducteur ohmique :</a:t>
                </a:r>
                <a:endParaRPr lang="fr-FR" sz="1200" b="0" i="0" dirty="0">
                  <a:solidFill>
                    <a:srgbClr val="FF0000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fr-FR" sz="1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1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fr-FR" sz="1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×</m:t>
                      </m:r>
                      <m:r>
                        <m:rPr>
                          <m:sty m:val="p"/>
                        </m:rPr>
                        <a:rPr lang="fr-FR" sz="1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  <a:p>
                <a:pPr algn="ctr"/>
                <a:r>
                  <a:rPr lang="fr-FR" sz="1400" dirty="0">
                    <a:solidFill>
                      <a:srgbClr val="FF0000"/>
                    </a:solidFill>
                  </a:rPr>
                  <a:t>(Volts V, Ohms </a:t>
                </a:r>
                <a:r>
                  <a:rPr lang="fr-FR" sz="1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, Ampère A</a:t>
                </a:r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097D96A9-65AC-A901-B6DC-D87ED72F12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318" y="4640855"/>
                <a:ext cx="2788682" cy="738664"/>
              </a:xfrm>
              <a:prstGeom prst="rect">
                <a:avLst/>
              </a:prstGeom>
              <a:blipFill>
                <a:blip r:embed="rId3"/>
                <a:stretch>
                  <a:fillRect t="-826"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ZoneTexte 56">
            <a:extLst>
              <a:ext uri="{FF2B5EF4-FFF2-40B4-BE49-F238E27FC236}">
                <a16:creationId xmlns:a16="http://schemas.microsoft.com/office/drawing/2014/main" id="{23BA8A00-76BB-6432-EF42-2C430AF0CFB1}"/>
              </a:ext>
            </a:extLst>
          </p:cNvPr>
          <p:cNvSpPr txBox="1"/>
          <p:nvPr/>
        </p:nvSpPr>
        <p:spPr>
          <a:xfrm>
            <a:off x="6097000" y="4164055"/>
            <a:ext cx="30227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Puissance perdue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une résistance de 300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 parcourue par 250 mA ? sous quelle forme?</a:t>
            </a:r>
            <a:endParaRPr lang="fr-FR" sz="1400" baseline="30000" dirty="0">
              <a:latin typeface="Comic Sans MS" panose="030F0702030302020204" pitchFamily="66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772D1141-873B-DF7B-A2F0-E55D3EA43F5D}"/>
              </a:ext>
            </a:extLst>
          </p:cNvPr>
          <p:cNvSpPr txBox="1"/>
          <p:nvPr/>
        </p:nvSpPr>
        <p:spPr>
          <a:xfrm>
            <a:off x="6274055" y="4913238"/>
            <a:ext cx="26346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P = RI</a:t>
            </a:r>
            <a:r>
              <a:rPr lang="fr-FR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fr-FR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300 x 0,250</a:t>
            </a:r>
            <a:r>
              <a:rPr lang="fr-FR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fr-FR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18,75 W (chaleur)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561B50A3-2963-F7CA-8D0D-D644DFB616EA}"/>
              </a:ext>
            </a:extLst>
          </p:cNvPr>
          <p:cNvSpPr txBox="1"/>
          <p:nvPr/>
        </p:nvSpPr>
        <p:spPr>
          <a:xfrm>
            <a:off x="116115" y="5626647"/>
            <a:ext cx="29163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se branche un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voltmètre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Bornes à utiliser ?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75A623C5-5263-0382-A89B-58A1CC45855B}"/>
              </a:ext>
            </a:extLst>
          </p:cNvPr>
          <p:cNvSpPr txBox="1"/>
          <p:nvPr/>
        </p:nvSpPr>
        <p:spPr>
          <a:xfrm>
            <a:off x="159657" y="6402166"/>
            <a:ext cx="27204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En dérivation. Bornes V et COM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76D8BE07-6A91-CA17-4B59-C45A28649248}"/>
              </a:ext>
            </a:extLst>
          </p:cNvPr>
          <p:cNvSpPr txBox="1"/>
          <p:nvPr/>
        </p:nvSpPr>
        <p:spPr>
          <a:xfrm>
            <a:off x="3117481" y="5554658"/>
            <a:ext cx="291637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Energie produite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un panneau </a:t>
            </a:r>
            <a:r>
              <a:rPr lang="fr-FR" sz="14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photov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pendant 4 h ?</a:t>
            </a:r>
          </a:p>
          <a:p>
            <a:pPr algn="ctr"/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1400" baseline="-250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lumineuse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2000 W </a:t>
            </a:r>
            <a:r>
              <a:rPr lang="fr-FR" sz="14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1400" baseline="-2500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élec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320 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789500E8-7C03-69B3-1E8C-4A4D72A00684}"/>
                  </a:ext>
                </a:extLst>
              </p:cNvPr>
              <p:cNvSpPr txBox="1"/>
              <p:nvPr/>
            </p:nvSpPr>
            <p:spPr>
              <a:xfrm>
                <a:off x="3290324" y="6287451"/>
                <a:ext cx="2650435" cy="4924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3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E</m:t>
                    </m:r>
                    <m:r>
                      <a:rPr lang="fr-FR" sz="13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r-FR" sz="13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P</m:t>
                    </m:r>
                    <m:r>
                      <a:rPr lang="fr-FR" sz="13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×∆</m:t>
                    </m:r>
                    <m:r>
                      <m:rPr>
                        <m:sty m:val="p"/>
                      </m:rPr>
                      <a:rPr lang="fr-FR" sz="13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t</m:t>
                    </m:r>
                    <m:r>
                      <a:rPr lang="fr-FR" sz="13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=320</m:t>
                    </m:r>
                    <m:r>
                      <a:rPr lang="fr-FR" sz="13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</m:oMath>
                </a14:m>
                <a:r>
                  <a:rPr lang="fr-FR" sz="1300" dirty="0">
                    <a:solidFill>
                      <a:srgbClr val="FF0000"/>
                    </a:solidFill>
                  </a:rPr>
                  <a:t> 4 =1280 Wh</a:t>
                </a:r>
              </a:p>
              <a:p>
                <a:pPr algn="ctr"/>
                <a:r>
                  <a:rPr lang="fr-FR" sz="1300" dirty="0">
                    <a:solidFill>
                      <a:srgbClr val="FF0000"/>
                    </a:solidFill>
                  </a:rPr>
                  <a:t>Ou E = 320 x 4 x 3600 = 4,6 x10</a:t>
                </a:r>
                <a:r>
                  <a:rPr lang="fr-FR" sz="1300" baseline="30000" dirty="0">
                    <a:solidFill>
                      <a:srgbClr val="FF0000"/>
                    </a:solidFill>
                  </a:rPr>
                  <a:t>6</a:t>
                </a:r>
                <a:r>
                  <a:rPr lang="fr-FR" sz="1300" dirty="0">
                    <a:solidFill>
                      <a:srgbClr val="FF0000"/>
                    </a:solidFill>
                  </a:rPr>
                  <a:t> J</a:t>
                </a:r>
              </a:p>
            </p:txBody>
          </p:sp>
        </mc:Choice>
        <mc:Fallback xmlns="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789500E8-7C03-69B3-1E8C-4A4D72A00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0324" y="6287451"/>
                <a:ext cx="2650435" cy="492443"/>
              </a:xfrm>
              <a:prstGeom prst="rect">
                <a:avLst/>
              </a:prstGeom>
              <a:blipFill>
                <a:blip r:embed="rId4"/>
                <a:stretch>
                  <a:fillRect t="-1235" b="-98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ZoneTexte 67">
            <a:extLst>
              <a:ext uri="{FF2B5EF4-FFF2-40B4-BE49-F238E27FC236}">
                <a16:creationId xmlns:a16="http://schemas.microsoft.com/office/drawing/2014/main" id="{B3C52807-04D8-1DFD-F2E0-B8CB39750DF3}"/>
              </a:ext>
            </a:extLst>
          </p:cNvPr>
          <p:cNvSpPr txBox="1"/>
          <p:nvPr/>
        </p:nvSpPr>
        <p:spPr>
          <a:xfrm>
            <a:off x="6102014" y="5549455"/>
            <a:ext cx="297871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capacité d’une pile est :</a:t>
            </a:r>
          </a:p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 = 700 mAh</a:t>
            </a:r>
          </a:p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Exprimer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 en Coulombs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1C9307B8-C4EB-0DE0-0B49-010862614A3A}"/>
              </a:ext>
            </a:extLst>
          </p:cNvPr>
          <p:cNvSpPr txBox="1"/>
          <p:nvPr/>
        </p:nvSpPr>
        <p:spPr>
          <a:xfrm>
            <a:off x="6195989" y="6245658"/>
            <a:ext cx="27449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solidFill>
                  <a:srgbClr val="FF0000"/>
                </a:solidFill>
              </a:rPr>
              <a:t>Q = 700 </a:t>
            </a:r>
            <a:r>
              <a:rPr lang="fr-FR" sz="1200" dirty="0" err="1">
                <a:solidFill>
                  <a:srgbClr val="FF0000"/>
                </a:solidFill>
              </a:rPr>
              <a:t>mA.h</a:t>
            </a:r>
            <a:r>
              <a:rPr lang="fr-FR" sz="1200" dirty="0">
                <a:solidFill>
                  <a:srgbClr val="FF0000"/>
                </a:solidFill>
              </a:rPr>
              <a:t> = 0,700 </a:t>
            </a:r>
            <a:r>
              <a:rPr lang="fr-FR" sz="1200" dirty="0" err="1">
                <a:solidFill>
                  <a:srgbClr val="FF0000"/>
                </a:solidFill>
              </a:rPr>
              <a:t>A.h</a:t>
            </a:r>
            <a:r>
              <a:rPr lang="fr-FR" sz="1200" dirty="0">
                <a:solidFill>
                  <a:srgbClr val="FF0000"/>
                </a:solidFill>
              </a:rPr>
              <a:t> = 0,700 A x 1 h</a:t>
            </a:r>
          </a:p>
          <a:p>
            <a:pPr algn="ctr"/>
            <a:r>
              <a:rPr lang="fr-FR" sz="1200" dirty="0">
                <a:solidFill>
                  <a:srgbClr val="FF0000"/>
                </a:solidFill>
              </a:rPr>
              <a:t>Q = 0,700 A x 3600 s = 2520 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B10069D-6946-A021-387A-9EAE7B6EEC43}"/>
                  </a:ext>
                </a:extLst>
              </p:cNvPr>
              <p:cNvSpPr txBox="1"/>
              <p:nvPr/>
            </p:nvSpPr>
            <p:spPr>
              <a:xfrm>
                <a:off x="312128" y="2347536"/>
                <a:ext cx="245197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fr-FR" sz="1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type m:val="lin"/>
                          <m:ctrlPr>
                            <a:rPr lang="fr-FR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lec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lumineuse</m:t>
                              </m:r>
                            </m:sub>
                          </m:sSub>
                        </m:den>
                      </m:f>
                      <m:r>
                        <a:rPr lang="fr-FR" sz="1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=16%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B10069D-6946-A021-387A-9EAE7B6EE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28" y="2347536"/>
                <a:ext cx="2451970" cy="307777"/>
              </a:xfrm>
              <a:prstGeom prst="rect">
                <a:avLst/>
              </a:prstGeom>
              <a:blipFill>
                <a:blip r:embed="rId5"/>
                <a:stretch>
                  <a:fillRect t="-94118" b="-15098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>
            <a:extLst>
              <a:ext uri="{FF2B5EF4-FFF2-40B4-BE49-F238E27FC236}">
                <a16:creationId xmlns:a16="http://schemas.microsoft.com/office/drawing/2014/main" id="{8AE87C48-2C0A-D12D-AEB7-73E92D7167F7}"/>
              </a:ext>
            </a:extLst>
          </p:cNvPr>
          <p:cNvSpPr txBox="1"/>
          <p:nvPr/>
        </p:nvSpPr>
        <p:spPr>
          <a:xfrm>
            <a:off x="3332843" y="2315079"/>
            <a:ext cx="27859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chimique, électrique, thermique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440621D6-8432-09A8-7843-7B1D47613CB3}"/>
                  </a:ext>
                </a:extLst>
              </p:cNvPr>
              <p:cNvSpPr txBox="1"/>
              <p:nvPr/>
            </p:nvSpPr>
            <p:spPr>
              <a:xfrm>
                <a:off x="6389346" y="3551733"/>
                <a:ext cx="2471712" cy="493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3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fr-FR" sz="13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</m:t>
                      </m:r>
                      <m:r>
                        <a:rPr lang="fr-FR" sz="13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1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13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sz="13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den>
                      </m:f>
                      <m:r>
                        <a:rPr lang="fr-FR" sz="13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13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0,700 </m:t>
                          </m:r>
                          <m:r>
                            <m:rPr>
                              <m:sty m:val="p"/>
                            </m:rPr>
                            <a:rPr lang="fr-FR" sz="13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Ah</m:t>
                          </m:r>
                        </m:num>
                        <m:den>
                          <m:r>
                            <a:rPr lang="fr-FR" sz="13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1,5 </m:t>
                          </m:r>
                          <m:r>
                            <m:rPr>
                              <m:sty m:val="p"/>
                            </m:rPr>
                            <a:rPr lang="fr-FR" sz="13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fr-FR" sz="13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=0,51 </m:t>
                      </m:r>
                      <m:r>
                        <m:rPr>
                          <m:sty m:val="p"/>
                        </m:rPr>
                        <a:rPr lang="fr-FR" sz="13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fr-FR" sz="13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440621D6-8432-09A8-7843-7B1D47613C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9346" y="3551733"/>
                <a:ext cx="2471712" cy="4934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319E4CF7-2B9B-FD65-7A4B-B3859A668516}"/>
              </a:ext>
            </a:extLst>
          </p:cNvPr>
          <p:cNvCxnSpPr/>
          <p:nvPr/>
        </p:nvCxnSpPr>
        <p:spPr>
          <a:xfrm>
            <a:off x="159657" y="726257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E139F830-126C-4C79-518A-78D5AED883B7}"/>
              </a:ext>
            </a:extLst>
          </p:cNvPr>
          <p:cNvCxnSpPr/>
          <p:nvPr/>
        </p:nvCxnSpPr>
        <p:spPr>
          <a:xfrm>
            <a:off x="3202859" y="96608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1E89AA3-29E3-9323-50D7-1F1125A23F8E}"/>
              </a:ext>
            </a:extLst>
          </p:cNvPr>
          <p:cNvCxnSpPr/>
          <p:nvPr/>
        </p:nvCxnSpPr>
        <p:spPr>
          <a:xfrm>
            <a:off x="6247086" y="1031433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2E51BE7-6EEF-B3E3-7EE7-4AB25D88C1A8}"/>
              </a:ext>
            </a:extLst>
          </p:cNvPr>
          <p:cNvCxnSpPr/>
          <p:nvPr/>
        </p:nvCxnSpPr>
        <p:spPr>
          <a:xfrm>
            <a:off x="177871" y="2317978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7D71EDAD-A559-8FD9-5EF7-7C325E279C7A}"/>
              </a:ext>
            </a:extLst>
          </p:cNvPr>
          <p:cNvCxnSpPr/>
          <p:nvPr/>
        </p:nvCxnSpPr>
        <p:spPr>
          <a:xfrm>
            <a:off x="3211757" y="2255224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447AAF02-9E45-6EF7-3E3D-5C79247D20A2}"/>
              </a:ext>
            </a:extLst>
          </p:cNvPr>
          <p:cNvCxnSpPr/>
          <p:nvPr/>
        </p:nvCxnSpPr>
        <p:spPr>
          <a:xfrm>
            <a:off x="6220429" y="2167368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0BD4DE24-3563-8BDF-71CB-4A80494F2F0D}"/>
              </a:ext>
            </a:extLst>
          </p:cNvPr>
          <p:cNvCxnSpPr/>
          <p:nvPr/>
        </p:nvCxnSpPr>
        <p:spPr>
          <a:xfrm>
            <a:off x="159657" y="357095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A33CF659-05FB-5BB6-6C3B-4816AC852A5B}"/>
              </a:ext>
            </a:extLst>
          </p:cNvPr>
          <p:cNvCxnSpPr/>
          <p:nvPr/>
        </p:nvCxnSpPr>
        <p:spPr>
          <a:xfrm>
            <a:off x="3202858" y="3651288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54F5774A-6D5C-7F02-8C15-373729B6BDE3}"/>
              </a:ext>
            </a:extLst>
          </p:cNvPr>
          <p:cNvCxnSpPr/>
          <p:nvPr/>
        </p:nvCxnSpPr>
        <p:spPr>
          <a:xfrm>
            <a:off x="6220429" y="357095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39389B97-C37B-AC9D-F0B3-F3EF3CCE856A}"/>
              </a:ext>
            </a:extLst>
          </p:cNvPr>
          <p:cNvCxnSpPr/>
          <p:nvPr/>
        </p:nvCxnSpPr>
        <p:spPr>
          <a:xfrm>
            <a:off x="177872" y="4546613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962565C6-DDE8-410F-5E94-B4377DFA751D}"/>
              </a:ext>
            </a:extLst>
          </p:cNvPr>
          <p:cNvCxnSpPr/>
          <p:nvPr/>
        </p:nvCxnSpPr>
        <p:spPr>
          <a:xfrm>
            <a:off x="3196141" y="4628090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7E903CEE-81F7-CD0B-2504-32B7CB202CC4}"/>
              </a:ext>
            </a:extLst>
          </p:cNvPr>
          <p:cNvCxnSpPr/>
          <p:nvPr/>
        </p:nvCxnSpPr>
        <p:spPr>
          <a:xfrm>
            <a:off x="6220429" y="4931747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A47DEA89-6F0D-4A5C-62E7-9369340529C5}"/>
              </a:ext>
            </a:extLst>
          </p:cNvPr>
          <p:cNvCxnSpPr/>
          <p:nvPr/>
        </p:nvCxnSpPr>
        <p:spPr>
          <a:xfrm>
            <a:off x="177871" y="6296392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9BA9A1A0-0BC9-CC80-5AF1-1B6E1B4939B2}"/>
              </a:ext>
            </a:extLst>
          </p:cNvPr>
          <p:cNvCxnSpPr/>
          <p:nvPr/>
        </p:nvCxnSpPr>
        <p:spPr>
          <a:xfrm>
            <a:off x="3196140" y="6314499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80F564B0-670B-3EF1-8828-45319D953580}"/>
              </a:ext>
            </a:extLst>
          </p:cNvPr>
          <p:cNvCxnSpPr/>
          <p:nvPr/>
        </p:nvCxnSpPr>
        <p:spPr>
          <a:xfrm>
            <a:off x="6220429" y="6229498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9339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822</TotalTime>
  <Words>355</Words>
  <Application>Microsoft Office PowerPoint</Application>
  <PresentationFormat>Affichage à l'écran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Comic Sans MS</vt:lpstr>
      <vt:lpstr>Symbol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35</cp:revision>
  <cp:lastPrinted>2024-02-16T09:29:20Z</cp:lastPrinted>
  <dcterms:created xsi:type="dcterms:W3CDTF">2023-08-29T16:31:30Z</dcterms:created>
  <dcterms:modified xsi:type="dcterms:W3CDTF">2025-06-16T20:20:43Z</dcterms:modified>
</cp:coreProperties>
</file>