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72" r:id="rId2"/>
    <p:sldId id="271" r:id="rId3"/>
    <p:sldId id="276" r:id="rId4"/>
    <p:sldId id="277" r:id="rId5"/>
    <p:sldId id="279" r:id="rId6"/>
    <p:sldId id="278" r:id="rId7"/>
    <p:sldId id="256" r:id="rId8"/>
    <p:sldId id="258" r:id="rId9"/>
    <p:sldId id="260" r:id="rId10"/>
    <p:sldId id="262" r:id="rId11"/>
    <p:sldId id="264" r:id="rId12"/>
    <p:sldId id="265" r:id="rId13"/>
    <p:sldId id="263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1"/>
    <p:restoredTop sz="93689"/>
  </p:normalViewPr>
  <p:slideViewPr>
    <p:cSldViewPr>
      <p:cViewPr varScale="1">
        <p:scale>
          <a:sx n="98" d="100"/>
          <a:sy n="98" d="100"/>
        </p:scale>
        <p:origin x="17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2739DB7-811C-5A40-A085-07B1D98C49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1ECFB6-E791-CA4E-A07C-43F1F7B47A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519EAA-3E60-064A-8A7F-3CB215770323}" type="datetimeFigureOut">
              <a:rPr lang="fr-FR" altLang="fr-FR"/>
              <a:pPr>
                <a:defRPr/>
              </a:pPr>
              <a:t>02/06/2023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E9F6ED-10CA-FB46-9731-322B277965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0E9C12-92C7-1245-B409-84A284BC2E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36357FF-A51E-5B45-829B-46538EC4AA3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04BC5FD-9DC1-2042-88E5-BA2A2416CF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ACB73C4-3A95-1C4A-A518-DFE6E8E6A84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3FEBB00-227A-ACE1-6153-D063CA4EB77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E109ABCF-D136-0449-8736-B036CFAA4B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73576202-1074-CB4A-B1D1-A315F88FF5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BF657CFD-A375-4C43-A7DE-6FA6B2104A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2C4442-85B1-FB41-BB40-AD138FE5B14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7D980A35-0C9E-3935-E564-9860C481F5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3932863-7B77-9F4A-9965-D08DFD1F7771}" type="slidenum">
              <a:rPr lang="fr-FR" altLang="fr-FR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4E4817E-917A-3B63-917B-1A7909CD5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76FCFC7-811F-8FBA-4519-55A6A1CC4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6734E446-C255-680E-4342-7663EEC83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E22F376-4E8B-9441-BC57-A20317052ECC}" type="slidenum">
              <a:rPr lang="fr-FR" altLang="fr-FR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4BCA11B3-A44E-7E2D-652F-406C175CB3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2E46EAD-7DC6-B46E-CB13-2B748475E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A831D5B6-3755-5B23-AE30-6E631339CC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4E1A8F6-A931-6941-A6EC-0BB2B816DA88}" type="slidenum">
              <a:rPr lang="fr-FR" altLang="fr-FR"/>
              <a:pPr>
                <a:spcBef>
                  <a:spcPct val="0"/>
                </a:spcBef>
              </a:pPr>
              <a:t>11</a:t>
            </a:fld>
            <a:endParaRPr lang="fr-FR" altLang="fr-FR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038992B9-48FB-23EE-A741-CD4CB63C0B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D18AEA1-F8CB-FCD2-B8AC-1F2D7E2E9A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97B250AB-09E0-9E98-372F-E3385CA3EB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6E79943-BF61-2F4E-9779-33BF9E4363CC}" type="slidenum">
              <a:rPr lang="fr-FR" altLang="fr-FR"/>
              <a:pPr>
                <a:spcBef>
                  <a:spcPct val="0"/>
                </a:spcBef>
              </a:pPr>
              <a:t>12</a:t>
            </a:fld>
            <a:endParaRPr lang="fr-FR" altLang="fr-FR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CE0C6DB9-F39D-8093-1B81-D45E0CA43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4169E53-F295-1871-6B5A-6884F6E26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4ECC5319-16E2-81E9-6BCA-EA345F2550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93F530-8B98-A74F-9EB7-880B3A8FBD0B}" type="slidenum">
              <a:rPr lang="fr-FR" altLang="fr-FR"/>
              <a:pPr>
                <a:spcBef>
                  <a:spcPct val="0"/>
                </a:spcBef>
              </a:pPr>
              <a:t>13</a:t>
            </a:fld>
            <a:endParaRPr lang="fr-FR" altLang="fr-FR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9F1A5E33-2D72-B46B-376C-111B2BA70F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569DD9D-67E9-0CE2-EA4A-9A89659EA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8E6981AD-24E2-FB36-9106-BC8573E891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EC52BF2-ADC7-FC42-9C72-5F10ED512A99}" type="slidenum">
              <a:rPr lang="fr-FR" altLang="fr-FR"/>
              <a:pPr>
                <a:spcBef>
                  <a:spcPct val="0"/>
                </a:spcBef>
              </a:pPr>
              <a:t>14</a:t>
            </a:fld>
            <a:endParaRPr lang="fr-FR" altLang="fr-FR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F38E6188-960C-4225-C293-213A0F9E6C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6B22EF0-9220-90E6-E61F-B5B411BD3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9373FD4-A513-5556-1F5E-F5B0C74D6A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0551FB8-5E91-8D4A-AA7E-091742513649}" type="slidenum">
              <a:rPr lang="fr-FR" altLang="fr-FR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563AD8C-5B05-0110-0547-E386724ECE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F981367-8942-B029-8FBF-048CFD766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161E0BA2-D90D-13DA-4EFC-8DCA83AE1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01B0C00-B353-6D40-BC15-175A9FB5D9AB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71B6A400-49A1-91E3-6C73-C26808B0BA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F1C2115-7395-6AFA-7B63-6ABC54D85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0690D1A8-5EE3-881F-EA6D-B36112996A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2FC9EC-9215-EE41-AF45-BEAF6F4142CB}" type="slidenum">
              <a:rPr lang="fr-FR" altLang="fr-FR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4158A0D-B706-4B78-5A1A-10B1CE8F55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C8F61A1-BA95-EDCC-661F-6CDDFEA4B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47E652B6-0514-94D5-9E75-1769C44519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C71898D-4274-624F-B41C-58A4B45713A6}" type="slidenum">
              <a:rPr lang="fr-FR" altLang="fr-FR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095CD2FB-FBF3-DE9A-7FC7-65C4B266E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AF16295-E622-9BE8-D5F6-156D0F058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3E4B7F7B-F4C3-ACF8-A856-D98CD6D3C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C6A7E0-CF1A-DC40-84D2-6FE71628E874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379B5A20-AA3F-745B-9C5D-98B7FB567B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AD46CAD-490A-DCFB-A43D-F5C6BA1B79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A797825A-4EA1-F528-7AEB-D042AEF88F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9876804-F51A-514B-8B1B-6D86A8D039AD}" type="slidenum">
              <a:rPr lang="fr-FR" altLang="fr-FR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8171950B-0A06-645F-79F3-C393A1A9A5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FCEFF20-A2B5-097F-83D0-236276B6C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D0BA594C-6A2B-F4BC-CEDD-B6612C55D6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972AF01-7CC9-D947-8B95-C9625D64FB66}" type="slidenum">
              <a:rPr lang="fr-FR" altLang="fr-FR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B650E8A-C13F-689E-4219-2A96BADE2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F2AD514-CB30-BD62-78CE-F957F1489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94772426-507B-54A8-1272-D1A240E9A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BE34C6D-13E3-9B4B-AC10-DA9180A93B76}" type="slidenum">
              <a:rPr lang="fr-FR" altLang="fr-FR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2410B5E1-4901-A46C-C009-6605A03E1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13ED3DF-5BC8-09B1-0F61-AF51E695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4B5DD44D-3A76-0E49-A5BE-62A60119287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682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204209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792254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807949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25743730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409134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2721502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47B7-8A96-984F-8786-0CB97E9AA5B8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5667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DD66-E602-CD4D-9531-C4BF351D0163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111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D3B2-052A-2E42-AE11-BF20132FD26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2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9534437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AEA-404C-7849-88C7-6EAB4BE5B03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2782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E748-F5D2-2F48-BAD2-614731BB5AE6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638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A18C3-7FB3-7E4E-B7E3-39A2F21AD7F6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238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8EAE-5C6C-E046-A4D1-7086B9D7C992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7914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AF1C-59A2-EF45-9045-18708DCEB612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9117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0C1F-2310-B643-9ED5-03410060CFE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346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fr-FR"/>
              <a:t>IUFM Molitor,  C.Canu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A1B8F3-C7A1-9545-BD3E-191EE7973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6675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15363" descr="Complex maths formulae on a blackboard">
            <a:extLst>
              <a:ext uri="{FF2B5EF4-FFF2-40B4-BE49-F238E27FC236}">
                <a16:creationId xmlns:a16="http://schemas.microsoft.com/office/drawing/2014/main" id="{2DDE3660-C5D5-0889-C0E2-E7DEECC34C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 l="2667" r="-1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5361" name="Rectangle 2">
            <a:extLst>
              <a:ext uri="{FF2B5EF4-FFF2-40B4-BE49-F238E27FC236}">
                <a16:creationId xmlns:a16="http://schemas.microsoft.com/office/drawing/2014/main" id="{C438E2A6-70A7-3F00-921B-CACA1FC42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42594"/>
            <a:ext cx="7543800" cy="823364"/>
          </a:xfrm>
        </p:spPr>
        <p:txBody>
          <a:bodyPr>
            <a:normAutofit/>
          </a:bodyPr>
          <a:lstStyle/>
          <a:p>
            <a:pPr eaLnBrk="1" hangingPunct="1"/>
            <a:r>
              <a:rPr lang="fr-FR" altLang="fr-FR" dirty="0">
                <a:ea typeface="ＭＳ Ｐゴシック" panose="020B0600070205080204" pitchFamily="34" charset="-128"/>
              </a:rPr>
              <a:t>			Terminale SPCL - ETLV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EB8C4C7C-2F00-8578-1E93-C0B25714CF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0100" y="2103120"/>
            <a:ext cx="7543800" cy="393192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fr-FR" altLang="fr-FR" sz="4800" b="1" dirty="0">
                <a:ea typeface="ＭＳ Ｐゴシック" panose="020B0600070205080204" pitchFamily="34" charset="-128"/>
              </a:rPr>
              <a:t>Reading and </a:t>
            </a:r>
            <a:r>
              <a:rPr lang="fr-FR" altLang="fr-FR" sz="4800" b="1" dirty="0" err="1">
                <a:ea typeface="ＭＳ Ｐゴシック" panose="020B0600070205080204" pitchFamily="34" charset="-128"/>
              </a:rPr>
              <a:t>writing</a:t>
            </a:r>
            <a:r>
              <a:rPr lang="fr-FR" altLang="fr-FR" sz="4800" b="1" dirty="0">
                <a:ea typeface="ＭＳ Ｐゴシック" panose="020B0600070205080204" pitchFamily="34" charset="-128"/>
              </a:rPr>
              <a:t> </a:t>
            </a:r>
            <a:r>
              <a:rPr lang="fr-FR" altLang="fr-FR" sz="4800" b="1" dirty="0" err="1">
                <a:ea typeface="ＭＳ Ｐゴシック" panose="020B0600070205080204" pitchFamily="34" charset="-128"/>
              </a:rPr>
              <a:t>mathematical</a:t>
            </a:r>
            <a:r>
              <a:rPr lang="fr-FR" altLang="fr-FR" sz="4800" b="1" dirty="0">
                <a:ea typeface="ＭＳ Ｐゴシック" panose="020B0600070205080204" pitchFamily="34" charset="-128"/>
              </a:rPr>
              <a:t> and </a:t>
            </a:r>
            <a:r>
              <a:rPr lang="fr-FR" altLang="fr-FR" sz="4800" b="1" dirty="0" err="1">
                <a:ea typeface="ＭＳ Ｐゴシック" panose="020B0600070205080204" pitchFamily="34" charset="-128"/>
              </a:rPr>
              <a:t>chemical</a:t>
            </a:r>
            <a:r>
              <a:rPr lang="fr-FR" altLang="fr-FR" sz="4800" b="1" dirty="0">
                <a:ea typeface="ＭＳ Ｐゴシック" panose="020B0600070205080204" pitchFamily="34" charset="-128"/>
              </a:rPr>
              <a:t> </a:t>
            </a:r>
            <a:r>
              <a:rPr lang="fr-FR" altLang="fr-FR" sz="4800" b="1" dirty="0" err="1">
                <a:ea typeface="ＭＳ Ｐゴシック" panose="020B0600070205080204" pitchFamily="34" charset="-128"/>
              </a:rPr>
              <a:t>equations</a:t>
            </a:r>
            <a:endParaRPr lang="fr-FR" altLang="fr-FR" sz="4800" dirty="0">
              <a:ea typeface="ＭＳ Ｐゴシック" panose="020B0600070205080204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F0DBD28-A07D-506C-D8CE-C8DF8DFF0B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29854"/>
            <a:ext cx="936104" cy="93610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6B6170FC-A1F3-52EE-2361-95AD0AAC31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1640" y="1544222"/>
            <a:ext cx="7126561" cy="2421464"/>
          </a:xfrm>
        </p:spPr>
        <p:txBody>
          <a:bodyPr/>
          <a:lstStyle/>
          <a:p>
            <a:pPr eaLnBrk="1" hangingPunct="1"/>
            <a:r>
              <a:rPr lang="fr-FR" altLang="fr-FR" sz="6600" cap="none" dirty="0">
                <a:ea typeface="ＭＳ Ｐゴシック" panose="020B0600070205080204" pitchFamily="34" charset="-128"/>
              </a:rPr>
              <a:t>v</a:t>
            </a:r>
            <a:r>
              <a:rPr lang="fr-FR" altLang="fr-FR" sz="6600" dirty="0">
                <a:ea typeface="ＭＳ Ｐゴシック" panose="020B0600070205080204" pitchFamily="34" charset="-128"/>
              </a:rPr>
              <a:t> = 3.00 </a:t>
            </a:r>
            <a:r>
              <a:rPr lang="en-US" altLang="fr-FR" sz="6600" dirty="0">
                <a:ea typeface="ＭＳ Ｐゴシック" panose="020B0600070205080204" pitchFamily="34" charset="-128"/>
                <a:cs typeface="Arial" panose="020B0604020202020204" pitchFamily="34" charset="0"/>
              </a:rPr>
              <a:t>×</a:t>
            </a:r>
            <a:r>
              <a:rPr lang="fr-FR" altLang="fr-FR" sz="6600" dirty="0">
                <a:ea typeface="ＭＳ Ｐゴシック" panose="020B0600070205080204" pitchFamily="34" charset="-128"/>
              </a:rPr>
              <a:t> 10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8 </a:t>
            </a:r>
            <a:r>
              <a:rPr lang="fr-FR" altLang="fr-FR" sz="6600" cap="none" dirty="0">
                <a:ea typeface="ＭＳ Ｐゴシック" panose="020B0600070205080204" pitchFamily="34" charset="-128"/>
              </a:rPr>
              <a:t>m.s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-1</a:t>
            </a:r>
            <a:endParaRPr lang="fr-FR" altLang="fr-FR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037E356A-6AFD-802F-203F-46FA7D1D8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624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v </a:t>
            </a:r>
            <a:r>
              <a:rPr lang="fr-FR" altLang="fr-FR" sz="2800" dirty="0" err="1">
                <a:solidFill>
                  <a:schemeClr val="hlink"/>
                </a:solidFill>
              </a:rPr>
              <a:t>equals</a:t>
            </a:r>
            <a:r>
              <a:rPr lang="fr-FR" altLang="fr-FR" sz="2800" dirty="0">
                <a:solidFill>
                  <a:schemeClr val="hlink"/>
                </a:solidFill>
              </a:rPr>
              <a:t> to 3 point </a:t>
            </a:r>
            <a:r>
              <a:rPr lang="fr-FR" altLang="fr-FR" sz="2800" dirty="0" err="1">
                <a:solidFill>
                  <a:schemeClr val="hlink"/>
                </a:solidFill>
              </a:rPr>
              <a:t>naught</a:t>
            </a:r>
            <a:r>
              <a:rPr lang="fr-FR" altLang="fr-FR" sz="2800" dirty="0">
                <a:solidFill>
                  <a:schemeClr val="hlink"/>
                </a:solidFill>
              </a:rPr>
              <a:t> </a:t>
            </a:r>
            <a:r>
              <a:rPr lang="fr-FR" altLang="fr-FR" sz="2800" dirty="0" err="1">
                <a:solidFill>
                  <a:schemeClr val="hlink"/>
                </a:solidFill>
              </a:rPr>
              <a:t>naught</a:t>
            </a:r>
            <a:r>
              <a:rPr lang="fr-FR" altLang="fr-FR" sz="2800" dirty="0">
                <a:solidFill>
                  <a:schemeClr val="hlink"/>
                </a:solidFill>
              </a:rPr>
              <a:t> times 10 to the </a:t>
            </a:r>
            <a:r>
              <a:rPr lang="fr-FR" altLang="fr-FR" sz="2800" dirty="0" err="1">
                <a:solidFill>
                  <a:srgbClr val="FF0000"/>
                </a:solidFill>
              </a:rPr>
              <a:t>eight</a:t>
            </a:r>
            <a:r>
              <a:rPr lang="fr-FR" altLang="fr-FR" sz="2800" dirty="0">
                <a:solidFill>
                  <a:schemeClr val="hlink"/>
                </a:solidFill>
              </a:rPr>
              <a:t>, </a:t>
            </a:r>
            <a:r>
              <a:rPr lang="fr-FR" altLang="fr-FR" sz="2800" dirty="0" err="1">
                <a:solidFill>
                  <a:schemeClr val="hlink"/>
                </a:solidFill>
              </a:rPr>
              <a:t>meters</a:t>
            </a:r>
            <a:r>
              <a:rPr lang="fr-FR" altLang="fr-FR" sz="2800" dirty="0">
                <a:solidFill>
                  <a:schemeClr val="hlink"/>
                </a:solidFill>
              </a:rPr>
              <a:t> per second</a:t>
            </a: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A54C3427-AA0B-CB87-D506-782DFC4FA4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29110" y="1386205"/>
            <a:ext cx="5714228" cy="2421464"/>
          </a:xfrm>
        </p:spPr>
        <p:txBody>
          <a:bodyPr/>
          <a:lstStyle/>
          <a:p>
            <a:pPr eaLnBrk="1" hangingPunct="1"/>
            <a:r>
              <a:rPr lang="fr-FR" altLang="fr-FR" sz="8800" dirty="0">
                <a:ea typeface="ＭＳ Ｐゴシック" panose="020B0600070205080204" pitchFamily="34" charset="-128"/>
              </a:rPr>
              <a:t>14 + 16 = 30</a:t>
            </a:r>
            <a:endParaRPr lang="fr-FR" altLang="fr-FR" sz="8800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350E849-F2D0-32CE-F7B9-969F9CBFD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4100512"/>
            <a:ext cx="439248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14 plus 16 EQUALS 30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E0432DC4-C523-D0B5-383C-FD6C2250B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4694237"/>
            <a:ext cx="40847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14 plus 16 </a:t>
            </a:r>
            <a:r>
              <a:rPr lang="fr-FR" altLang="fr-FR" sz="2800" dirty="0" err="1">
                <a:solidFill>
                  <a:schemeClr val="hlink"/>
                </a:solidFill>
              </a:rPr>
              <a:t>is</a:t>
            </a:r>
            <a:r>
              <a:rPr lang="fr-FR" altLang="fr-FR" sz="2800" dirty="0">
                <a:solidFill>
                  <a:schemeClr val="hlink"/>
                </a:solidFill>
              </a:rPr>
              <a:t> </a:t>
            </a:r>
            <a:r>
              <a:rPr lang="fr-FR" altLang="fr-FR" sz="2800" dirty="0" err="1">
                <a:solidFill>
                  <a:schemeClr val="hlink"/>
                </a:solidFill>
              </a:rPr>
              <a:t>equal</a:t>
            </a:r>
            <a:r>
              <a:rPr lang="fr-FR" altLang="fr-FR" sz="2800" dirty="0">
                <a:solidFill>
                  <a:schemeClr val="hlink"/>
                </a:solidFill>
              </a:rPr>
              <a:t> to 30</a:t>
            </a:r>
          </a:p>
        </p:txBody>
      </p:sp>
      <p:sp>
        <p:nvSpPr>
          <p:cNvPr id="37892" name="Text Box 5">
            <a:extLst>
              <a:ext uri="{FF2B5EF4-FFF2-40B4-BE49-F238E27FC236}">
                <a16:creationId xmlns:a16="http://schemas.microsoft.com/office/drawing/2014/main" id="{8851C059-830E-33C9-470D-0AF32B90F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" y="349250"/>
            <a:ext cx="768191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Reading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  <p:bldP spid="1946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EA49B22B-3A52-10F8-2F7A-CFC82F2433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altLang="fr-FR" sz="7200" dirty="0">
                <a:ea typeface="ＭＳ Ｐゴシック" panose="020B0600070205080204" pitchFamily="34" charset="-128"/>
              </a:rPr>
              <a:t>14 / 2 * 2 = 14</a:t>
            </a:r>
            <a:endParaRPr lang="fr-FR" altLang="fr-FR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C73C802-6D7C-CB6D-8B51-02DE7CA8A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92" y="5164963"/>
            <a:ext cx="8001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14 </a:t>
            </a:r>
            <a:r>
              <a:rPr lang="fr-FR" altLang="fr-FR" sz="2800" dirty="0" err="1">
                <a:solidFill>
                  <a:schemeClr val="hlink"/>
                </a:solidFill>
              </a:rPr>
              <a:t>divided</a:t>
            </a:r>
            <a:r>
              <a:rPr lang="fr-FR" altLang="fr-FR" sz="2800" dirty="0">
                <a:solidFill>
                  <a:schemeClr val="hlink"/>
                </a:solidFill>
              </a:rPr>
              <a:t> by 2 times 2 </a:t>
            </a:r>
            <a:r>
              <a:rPr lang="fr-FR" altLang="fr-FR" sz="2800" dirty="0" err="1">
                <a:solidFill>
                  <a:schemeClr val="hlink"/>
                </a:solidFill>
              </a:rPr>
              <a:t>equals</a:t>
            </a:r>
            <a:r>
              <a:rPr lang="fr-FR" altLang="fr-FR" sz="2800" dirty="0">
                <a:solidFill>
                  <a:schemeClr val="hlink"/>
                </a:solidFill>
              </a:rPr>
              <a:t> (to) 14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chemeClr val="hlink"/>
                </a:solidFill>
              </a:rPr>
              <a:t> </a:t>
            </a:r>
            <a:endParaRPr lang="fr-FR" altLang="fr-FR" sz="2400" dirty="0">
              <a:solidFill>
                <a:schemeClr val="hlink"/>
              </a:solidFill>
            </a:endParaRP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6773F70-AC09-C40C-E002-CEFC81F9C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92" y="4580188"/>
            <a:ext cx="63241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14 over 2 </a:t>
            </a:r>
            <a:r>
              <a:rPr lang="fr-FR" altLang="fr-FR" sz="2800" dirty="0" err="1">
                <a:solidFill>
                  <a:schemeClr val="hlink"/>
                </a:solidFill>
              </a:rPr>
              <a:t>multiplied</a:t>
            </a:r>
            <a:r>
              <a:rPr lang="fr-FR" altLang="fr-FR" sz="2800" dirty="0">
                <a:solidFill>
                  <a:schemeClr val="hlink"/>
                </a:solidFill>
              </a:rPr>
              <a:t> by 2 </a:t>
            </a:r>
            <a:r>
              <a:rPr lang="fr-FR" altLang="fr-FR" sz="2800" dirty="0" err="1">
                <a:solidFill>
                  <a:schemeClr val="hlink"/>
                </a:solidFill>
              </a:rPr>
              <a:t>is</a:t>
            </a:r>
            <a:r>
              <a:rPr lang="fr-FR" altLang="fr-FR" sz="2800" dirty="0">
                <a:solidFill>
                  <a:schemeClr val="hlink"/>
                </a:solidFill>
              </a:rPr>
              <a:t> </a:t>
            </a:r>
            <a:r>
              <a:rPr lang="fr-FR" altLang="fr-FR" sz="2800" dirty="0" err="1">
                <a:solidFill>
                  <a:schemeClr val="hlink"/>
                </a:solidFill>
              </a:rPr>
              <a:t>equal</a:t>
            </a:r>
            <a:r>
              <a:rPr lang="fr-FR" altLang="fr-FR" sz="2800" dirty="0">
                <a:solidFill>
                  <a:schemeClr val="hlink"/>
                </a:solidFill>
              </a:rPr>
              <a:t> to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  <p:bldP spid="2048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2225" name="Rectangle 2">
                <a:extLst>
                  <a:ext uri="{FF2B5EF4-FFF2-40B4-BE49-F238E27FC236}">
                    <a16:creationId xmlns:a16="http://schemas.microsoft.com/office/drawing/2014/main" id="{D9083317-0E72-4B76-9B9F-5E35CF5B0F8D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355602" y="1964267"/>
                <a:ext cx="8102600" cy="2439458"/>
              </a:xfrm>
            </p:spPr>
            <p:txBody>
              <a:bodyPr/>
              <a:lstStyle/>
              <a:p>
                <a:pPr eaLnBrk="1" hangingPunct="1"/>
                <a:r>
                  <a:rPr lang="fr-FR" altLang="fr-FR" sz="5400" dirty="0">
                    <a:latin typeface="+mn-lt"/>
                    <a:ea typeface="ＭＳ Ｐゴシック" panose="020B0600070205080204" pitchFamily="34" charset="-128"/>
                  </a:rPr>
                  <a:t>C</a:t>
                </a:r>
                <a:r>
                  <a:rPr lang="fr-FR" altLang="fr-FR" sz="5400" cap="none" dirty="0">
                    <a:ea typeface="ＭＳ Ｐゴシック" panose="020B0600070205080204" pitchFamily="34" charset="-128"/>
                  </a:rPr>
                  <a:t>u</a:t>
                </a:r>
                <a:r>
                  <a:rPr lang="fr-FR" altLang="fr-FR" sz="5400" dirty="0">
                    <a:latin typeface="+mn-lt"/>
                    <a:ea typeface="ＭＳ Ｐゴシック" panose="020B0600070205080204" pitchFamily="34" charset="-128"/>
                  </a:rPr>
                  <a:t>(OH)</a:t>
                </a:r>
                <a:r>
                  <a:rPr lang="fr-FR" altLang="fr-FR" sz="5400" baseline="-25000" dirty="0">
                    <a:latin typeface="+mn-lt"/>
                    <a:ea typeface="ＭＳ Ｐゴシック" panose="020B0600070205080204" pitchFamily="34" charset="-128"/>
                  </a:rPr>
                  <a:t>2(</a:t>
                </a:r>
                <a:r>
                  <a:rPr lang="fr-FR" altLang="fr-FR" sz="5400" cap="none" baseline="-25000" dirty="0">
                    <a:latin typeface="+mn-lt"/>
                    <a:ea typeface="ＭＳ Ｐゴシック" panose="020B0600070205080204" pitchFamily="34" charset="-128"/>
                  </a:rPr>
                  <a:t>s</a:t>
                </a:r>
                <a:r>
                  <a:rPr lang="fr-FR" altLang="fr-FR" sz="5400" baseline="-25000" dirty="0">
                    <a:latin typeface="+mn-lt"/>
                    <a:ea typeface="ＭＳ Ｐゴシック" panose="020B0600070205080204" pitchFamily="34" charset="-128"/>
                  </a:rPr>
                  <a:t>)</a:t>
                </a:r>
                <a:r>
                  <a:rPr lang="fr-FR" altLang="fr-FR" sz="5400" dirty="0">
                    <a:latin typeface="+mn-lt"/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fr-FR" altLang="fr-FR" sz="5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r-FR" altLang="fr-FR" sz="5400" dirty="0">
                    <a:latin typeface="+mn-lt"/>
                    <a:ea typeface="ＭＳ Ｐゴシック" panose="020B0600070205080204" pitchFamily="34" charset="-128"/>
                  </a:rPr>
                  <a:t> C</a:t>
                </a:r>
                <a:r>
                  <a:rPr lang="fr-FR" altLang="fr-FR" sz="5400" cap="none" dirty="0">
                    <a:latin typeface="+mn-lt"/>
                    <a:ea typeface="ＭＳ Ｐゴシック" panose="020B0600070205080204" pitchFamily="34" charset="-128"/>
                  </a:rPr>
                  <a:t>u</a:t>
                </a:r>
                <a:r>
                  <a:rPr lang="fr-FR" altLang="fr-FR" sz="5400" baseline="30000" dirty="0">
                    <a:latin typeface="+mn-lt"/>
                    <a:ea typeface="ＭＳ Ｐゴシック" panose="020B0600070205080204" pitchFamily="34" charset="-128"/>
                  </a:rPr>
                  <a:t>2+</a:t>
                </a:r>
                <a:r>
                  <a:rPr lang="fr-FR" altLang="fr-FR" sz="5400" dirty="0">
                    <a:latin typeface="+mn-lt"/>
                    <a:ea typeface="ＭＳ Ｐゴシック" panose="020B0600070205080204" pitchFamily="34" charset="-128"/>
                  </a:rPr>
                  <a:t> + 2 HO</a:t>
                </a:r>
                <a:r>
                  <a:rPr lang="fr-FR" altLang="fr-FR" sz="5400" baseline="30000" dirty="0">
                    <a:latin typeface="+mn-lt"/>
                    <a:ea typeface="ＭＳ Ｐゴシック" panose="020B0600070205080204" pitchFamily="34" charset="-128"/>
                  </a:rPr>
                  <a:t>-</a:t>
                </a:r>
                <a:endParaRPr lang="fr-FR" altLang="fr-FR" baseline="30000" dirty="0">
                  <a:latin typeface="+mn-lt"/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52225" name="Rectangle 2">
                <a:extLst>
                  <a:ext uri="{FF2B5EF4-FFF2-40B4-BE49-F238E27FC236}">
                    <a16:creationId xmlns:a16="http://schemas.microsoft.com/office/drawing/2014/main" id="{D9083317-0E72-4B76-9B9F-5E35CF5B0F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55602" y="1964267"/>
                <a:ext cx="8102600" cy="2439458"/>
              </a:xfrm>
              <a:blipFill>
                <a:blip r:embed="rId3"/>
                <a:stretch>
                  <a:fillRect r="-2188" b="-290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35" name="Rectangle 3">
            <a:extLst>
              <a:ext uri="{FF2B5EF4-FFF2-40B4-BE49-F238E27FC236}">
                <a16:creationId xmlns:a16="http://schemas.microsoft.com/office/drawing/2014/main" id="{BE8AA51B-A718-B9B2-9914-D2FFE4154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7244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solidFill>
                  <a:schemeClr val="hlink"/>
                </a:solidFill>
              </a:rPr>
              <a:t>Equals to or yields or gives.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0F311C8A-27CF-A3C0-F1E5-8AD45BCA8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229643"/>
            <a:ext cx="502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hlink"/>
                </a:solidFill>
              </a:rPr>
              <a:t>Cu </a:t>
            </a:r>
            <a:r>
              <a:rPr lang="fr-FR" altLang="fr-FR" sz="2400" dirty="0" err="1">
                <a:solidFill>
                  <a:schemeClr val="hlink"/>
                </a:solidFill>
              </a:rPr>
              <a:t>into</a:t>
            </a:r>
            <a:r>
              <a:rPr lang="fr-FR" altLang="fr-FR" sz="2400" dirty="0">
                <a:solidFill>
                  <a:schemeClr val="hlink"/>
                </a:solidFill>
              </a:rPr>
              <a:t> </a:t>
            </a:r>
            <a:r>
              <a:rPr lang="fr-FR" altLang="fr-FR" sz="2400" dirty="0" err="1">
                <a:solidFill>
                  <a:schemeClr val="hlink"/>
                </a:solidFill>
              </a:rPr>
              <a:t>brackets</a:t>
            </a:r>
            <a:r>
              <a:rPr lang="fr-FR" altLang="fr-FR" sz="2400" dirty="0">
                <a:solidFill>
                  <a:schemeClr val="hlink"/>
                </a:solidFill>
              </a:rPr>
              <a:t> HO, </a:t>
            </a:r>
            <a:r>
              <a:rPr lang="fr-FR" altLang="fr-FR" sz="2400" dirty="0" err="1">
                <a:solidFill>
                  <a:schemeClr val="hlink"/>
                </a:solidFill>
              </a:rPr>
              <a:t>two</a:t>
            </a:r>
            <a:r>
              <a:rPr lang="fr-FR" altLang="fr-FR" sz="2400" dirty="0">
                <a:solidFill>
                  <a:schemeClr val="hlink"/>
                </a:solidFill>
              </a:rPr>
              <a:t> times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hlink"/>
                </a:solidFill>
              </a:rPr>
              <a:t>Or </a:t>
            </a:r>
            <a:r>
              <a:rPr lang="fr-FR" altLang="fr-FR" sz="2400" dirty="0" err="1">
                <a:solidFill>
                  <a:schemeClr val="hlink"/>
                </a:solidFill>
              </a:rPr>
              <a:t>copper</a:t>
            </a:r>
            <a:r>
              <a:rPr lang="fr-FR" altLang="fr-FR" sz="2400" dirty="0">
                <a:solidFill>
                  <a:schemeClr val="hlink"/>
                </a:solidFill>
              </a:rPr>
              <a:t> </a:t>
            </a:r>
            <a:r>
              <a:rPr lang="fr-FR" altLang="fr-FR" sz="2400" dirty="0" err="1">
                <a:solidFill>
                  <a:schemeClr val="hlink"/>
                </a:solidFill>
              </a:rPr>
              <a:t>hydroxide</a:t>
            </a:r>
            <a:endParaRPr lang="fr-FR" altLang="fr-FR" sz="2400" dirty="0">
              <a:solidFill>
                <a:schemeClr val="hlink"/>
              </a:solidFill>
            </a:endParaRP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5BB85700-6E9E-25F2-A3EE-84AADB909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502275"/>
            <a:ext cx="6172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hlink"/>
                </a:solidFill>
              </a:rPr>
              <a:t>Cu 2 plus, plus 2 HO minus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hlink"/>
                </a:solidFill>
              </a:rPr>
              <a:t>Or </a:t>
            </a:r>
            <a:r>
              <a:rPr lang="fr-FR" altLang="fr-FR" sz="2400" dirty="0" err="1">
                <a:solidFill>
                  <a:schemeClr val="hlink"/>
                </a:solidFill>
              </a:rPr>
              <a:t>copper</a:t>
            </a:r>
            <a:r>
              <a:rPr lang="fr-FR" altLang="fr-FR" sz="2400" dirty="0">
                <a:solidFill>
                  <a:schemeClr val="hlink"/>
                </a:solidFill>
              </a:rPr>
              <a:t> II ion plus 2 </a:t>
            </a:r>
            <a:r>
              <a:rPr lang="fr-FR" altLang="fr-FR" sz="2400" dirty="0" err="1">
                <a:solidFill>
                  <a:schemeClr val="hlink"/>
                </a:solidFill>
              </a:rPr>
              <a:t>hydroxide</a:t>
            </a:r>
            <a:r>
              <a:rPr lang="fr-FR" altLang="fr-FR" sz="2400" dirty="0">
                <a:solidFill>
                  <a:schemeClr val="hlink"/>
                </a:solidFill>
              </a:rPr>
              <a:t> ions</a:t>
            </a:r>
          </a:p>
        </p:txBody>
      </p:sp>
      <p:sp>
        <p:nvSpPr>
          <p:cNvPr id="52229" name="Text Box 8">
            <a:extLst>
              <a:ext uri="{FF2B5EF4-FFF2-40B4-BE49-F238E27FC236}">
                <a16:creationId xmlns:a16="http://schemas.microsoft.com/office/drawing/2014/main" id="{B9E8130E-31AE-431E-1FDB-4E4A71B2F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14" y="349250"/>
            <a:ext cx="818846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 dirty="0"/>
              <a:t>Chemical </a:t>
            </a:r>
            <a:r>
              <a:rPr lang="fr-FR" altLang="fr-FR" sz="6600" b="1" u="sng" dirty="0" err="1"/>
              <a:t>equations</a:t>
            </a:r>
            <a:endParaRPr lang="fr-FR" altLang="fr-FR" sz="6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37" grpId="0" build="p" autoUpdateAnimBg="0"/>
      <p:bldP spid="1843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EC08012C-F634-34E6-0855-E0B9947467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err="1">
                <a:ea typeface="ＭＳ Ｐゴシック" panose="020B0600070205080204" pitchFamily="34" charset="-128"/>
              </a:rPr>
              <a:t>Naming</a:t>
            </a:r>
            <a:r>
              <a:rPr lang="fr-FR" altLang="fr-FR" dirty="0">
                <a:ea typeface="ＭＳ Ｐゴシック" panose="020B0600070205080204" pitchFamily="34" charset="-128"/>
              </a:rPr>
              <a:t> a few ions and </a:t>
            </a:r>
            <a:r>
              <a:rPr lang="fr-FR" altLang="fr-FR" dirty="0" err="1">
                <a:ea typeface="ＭＳ Ｐゴシック" panose="020B0600070205080204" pitchFamily="34" charset="-128"/>
              </a:rPr>
              <a:t>molecules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4E7FED8-184C-1BBF-00B3-86AF5B25FF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0655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O</a:t>
            </a:r>
            <a:r>
              <a:rPr lang="fr-FR" altLang="fr-FR" sz="2400" b="1" baseline="-25000" dirty="0">
                <a:ea typeface="ＭＳ Ｐゴシック" panose="020B0600070205080204" pitchFamily="34" charset="-128"/>
              </a:rPr>
              <a:t>2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oxygen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, H</a:t>
            </a:r>
            <a:r>
              <a:rPr lang="fr-FR" altLang="fr-FR" sz="2400" b="1" baseline="-25000" dirty="0">
                <a:ea typeface="ＭＳ Ｐゴシック" panose="020B0600070205080204" pitchFamily="34" charset="-128"/>
              </a:rPr>
              <a:t>2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hydrogen</a:t>
            </a:r>
            <a:endParaRPr lang="fr-FR" altLang="fr-FR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OH</a:t>
            </a:r>
            <a:r>
              <a:rPr lang="fr-FR" altLang="fr-FR" sz="2400" b="1" baseline="30000" dirty="0">
                <a:ea typeface="ＭＳ Ｐゴシック" panose="020B0600070205080204" pitchFamily="34" charset="-128"/>
              </a:rPr>
              <a:t>-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hydroxide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 ion 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H</a:t>
            </a:r>
            <a:r>
              <a:rPr lang="fr-FR" altLang="fr-FR" sz="2400" b="1" baseline="-25000" dirty="0">
                <a:ea typeface="ＭＳ Ｐゴシック" panose="020B0600070205080204" pitchFamily="34" charset="-128"/>
              </a:rPr>
              <a:t>3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O</a:t>
            </a:r>
            <a:r>
              <a:rPr lang="fr-FR" altLang="fr-FR" sz="2400" b="1" baseline="30000" dirty="0">
                <a:ea typeface="ＭＳ Ｐゴシック" panose="020B0600070205080204" pitchFamily="34" charset="-128"/>
              </a:rPr>
              <a:t>+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hydronium ion or oxonium ion (IUPAC)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Fe</a:t>
            </a:r>
            <a:r>
              <a:rPr lang="fr-FR" altLang="fr-FR" sz="2400" b="1" baseline="30000" dirty="0">
                <a:ea typeface="ＭＳ Ｐゴシック" panose="020B0600070205080204" pitchFamily="34" charset="-128"/>
              </a:rPr>
              <a:t>3+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,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iron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 (III) ion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 err="1">
                <a:ea typeface="ＭＳ Ｐゴシック" panose="020B0600070205080204" pitchFamily="34" charset="-128"/>
              </a:rPr>
              <a:t>NaOH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sodium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hydroxide</a:t>
            </a:r>
            <a:endParaRPr lang="fr-FR" altLang="fr-FR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FeSO</a:t>
            </a:r>
            <a:r>
              <a:rPr lang="fr-FR" altLang="fr-FR" sz="2400" b="1" baseline="-25000" dirty="0">
                <a:ea typeface="ＭＳ Ｐゴシック" panose="020B0600070205080204" pitchFamily="34" charset="-128"/>
              </a:rPr>
              <a:t>4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iron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 (II) sulfate or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iron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 sulfate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ea typeface="ＭＳ Ｐゴシック" panose="020B0600070205080204" pitchFamily="34" charset="-128"/>
              </a:rPr>
              <a:t>NH</a:t>
            </a:r>
            <a:r>
              <a:rPr lang="fr-FR" altLang="fr-FR" sz="2400" b="1" baseline="-25000" dirty="0">
                <a:ea typeface="ＭＳ Ｐゴシック" panose="020B0600070205080204" pitchFamily="34" charset="-128"/>
              </a:rPr>
              <a:t>4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Cl: ammonium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chloride</a:t>
            </a:r>
            <a:endParaRPr lang="fr-FR" altLang="fr-FR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 err="1">
                <a:ea typeface="ＭＳ Ｐゴシック" panose="020B0600070205080204" pitchFamily="34" charset="-128"/>
              </a:rPr>
              <a:t>KBr</a:t>
            </a:r>
            <a:r>
              <a:rPr lang="fr-FR" altLang="fr-FR" sz="2400" b="1" dirty="0">
                <a:ea typeface="ＭＳ Ｐゴシック" panose="020B0600070205080204" pitchFamily="34" charset="-128"/>
              </a:rPr>
              <a:t>: potassium </a:t>
            </a:r>
            <a:r>
              <a:rPr lang="fr-FR" altLang="fr-FR" sz="2400" b="1" dirty="0" err="1">
                <a:ea typeface="ＭＳ Ｐゴシック" panose="020B0600070205080204" pitchFamily="34" charset="-128"/>
              </a:rPr>
              <a:t>bromide</a:t>
            </a:r>
            <a:endParaRPr lang="fr-FR" altLang="fr-FR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[Cu(H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2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O)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6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]</a:t>
            </a:r>
            <a:r>
              <a:rPr lang="fr-FR" altLang="fr-FR" sz="2400" b="1" baseline="30000" dirty="0">
                <a:latin typeface="Helvetica" pitchFamily="2" charset="0"/>
                <a:ea typeface="ＭＳ Ｐゴシック" panose="020B0600070205080204" pitchFamily="34" charset="-128"/>
              </a:rPr>
              <a:t>2+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 : </a:t>
            </a:r>
            <a:r>
              <a:rPr lang="fr-FR" altLang="fr-FR" sz="2400" b="1" dirty="0" err="1">
                <a:latin typeface="Helvetica" pitchFamily="2" charset="0"/>
                <a:ea typeface="ＭＳ Ｐゴシック" panose="020B0600070205080204" pitchFamily="34" charset="-128"/>
              </a:rPr>
              <a:t>hexaaquacopper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(II) ion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[Cu(NH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3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)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4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(H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2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O)</a:t>
            </a:r>
            <a:r>
              <a:rPr lang="fr-FR" altLang="fr-FR" sz="2400" b="1" baseline="-25000" dirty="0">
                <a:latin typeface="Helvetica" pitchFamily="2" charset="0"/>
                <a:ea typeface="ＭＳ Ｐゴシック" panose="020B0600070205080204" pitchFamily="34" charset="-128"/>
              </a:rPr>
              <a:t>2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]</a:t>
            </a:r>
            <a:r>
              <a:rPr lang="fr-FR" altLang="fr-FR" sz="2400" b="1" baseline="30000" dirty="0">
                <a:latin typeface="Helvetica" pitchFamily="2" charset="0"/>
                <a:ea typeface="ＭＳ Ｐゴシック" panose="020B0600070205080204" pitchFamily="34" charset="-128"/>
              </a:rPr>
              <a:t>2+ 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: </a:t>
            </a:r>
            <a:r>
              <a:rPr lang="fr-FR" altLang="fr-FR" sz="2400" b="1" dirty="0" err="1">
                <a:latin typeface="Helvetica" pitchFamily="2" charset="0"/>
                <a:ea typeface="ＭＳ Ｐゴシック" panose="020B0600070205080204" pitchFamily="34" charset="-128"/>
              </a:rPr>
              <a:t>tetraamminediaquacopper</a:t>
            </a:r>
            <a:r>
              <a:rPr lang="fr-FR" altLang="fr-FR" sz="2400" b="1" dirty="0">
                <a:latin typeface="Helvetica" pitchFamily="2" charset="0"/>
                <a:ea typeface="ＭＳ Ｐゴシック" panose="020B0600070205080204" pitchFamily="34" charset="-128"/>
              </a:rPr>
              <a:t>(II) ion</a:t>
            </a:r>
            <a:endParaRPr lang="fr-FR" altLang="fr-FR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E8D71565-CA54-69BC-567B-DAC5342258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901825"/>
            <a:ext cx="7924800" cy="3660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Alpha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fr-FR" altLang="fr-FR">
                <a:ea typeface="ＭＳ Ｐゴシック" panose="020B0600070205080204" pitchFamily="34" charset="-128"/>
                <a:sym typeface="Symbol" pitchFamily="2" charset="2"/>
              </a:rPr>
              <a:t> </a:t>
            </a:r>
            <a:br>
              <a:rPr lang="fr-FR" altLang="fr-FR">
                <a:ea typeface="ＭＳ Ｐゴシック" panose="020B0600070205080204" pitchFamily="34" charset="-128"/>
              </a:rPr>
            </a:br>
            <a:r>
              <a:rPr lang="fr-FR" altLang="fr-FR">
                <a:ea typeface="ＭＳ Ｐゴシック" panose="020B0600070205080204" pitchFamily="34" charset="-128"/>
              </a:rPr>
              <a:t>beta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fr-FR" altLang="fr-FR">
                <a:ea typeface="ＭＳ Ｐゴシック" panose="020B0600070205080204" pitchFamily="34" charset="-128"/>
              </a:rPr>
              <a:t> gamma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  <a:br>
              <a:rPr lang="fr-FR" altLang="fr-FR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fr-FR" altLang="fr-FR">
                <a:ea typeface="ＭＳ Ｐゴシック" panose="020B0600070205080204" pitchFamily="34" charset="-128"/>
              </a:rPr>
              <a:t>delta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fr-FR" altLang="fr-FR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fr-FR" altLang="fr-FR">
                <a:ea typeface="ＭＳ Ｐゴシック" panose="020B0600070205080204" pitchFamily="34" charset="-128"/>
              </a:rPr>
              <a:t>epsilon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br>
              <a:rPr lang="fr-FR" altLang="fr-FR">
                <a:ea typeface="ＭＳ Ｐゴシック" panose="020B0600070205080204" pitchFamily="34" charset="-128"/>
              </a:rPr>
            </a:br>
            <a:r>
              <a:rPr lang="fr-FR" altLang="fr-FR">
                <a:ea typeface="ＭＳ Ｐゴシック" panose="020B0600070205080204" pitchFamily="34" charset="-128"/>
              </a:rPr>
              <a:t>theta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</a:t>
            </a:r>
            <a:r>
              <a:rPr lang="fr-FR" altLang="fr-FR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fr-FR" altLang="fr-FR">
                <a:ea typeface="ＭＳ Ｐゴシック" panose="020B0600070205080204" pitchFamily="34" charset="-128"/>
              </a:rPr>
              <a:t> lambda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</a:t>
            </a:r>
            <a:br>
              <a:rPr lang="fr-FR" altLang="fr-FR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fr-FR" altLang="fr-FR">
                <a:ea typeface="ＭＳ Ｐゴシック" panose="020B0600070205080204" pitchFamily="34" charset="-128"/>
              </a:rPr>
              <a:t>mu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</a:t>
            </a:r>
            <a:r>
              <a:rPr lang="fr-FR" altLang="fr-FR">
                <a:ea typeface="ＭＳ Ｐゴシック" panose="020B0600070205080204" pitchFamily="34" charset="-128"/>
              </a:rPr>
              <a:t>, nu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</a:t>
            </a:r>
            <a:r>
              <a:rPr lang="fr-FR" altLang="fr-FR">
                <a:ea typeface="ＭＳ Ｐゴシック" panose="020B0600070205080204" pitchFamily="34" charset="-128"/>
              </a:rPr>
              <a:t>, rho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</a:t>
            </a:r>
            <a:r>
              <a:rPr lang="fr-FR" altLang="fr-FR">
                <a:ea typeface="ＭＳ Ｐゴシック" panose="020B0600070205080204" pitchFamily="34" charset="-128"/>
              </a:rPr>
              <a:t>, phi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</a:t>
            </a:r>
            <a:r>
              <a:rPr lang="fr-FR" altLang="fr-FR">
                <a:ea typeface="ＭＳ Ｐゴシック" panose="020B0600070205080204" pitchFamily="34" charset="-128"/>
              </a:rPr>
              <a:t>, chi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</a:t>
            </a:r>
            <a:r>
              <a:rPr lang="fr-FR" altLang="fr-FR">
                <a:ea typeface="ＭＳ Ｐゴシック" panose="020B0600070205080204" pitchFamily="34" charset="-128"/>
              </a:rPr>
              <a:t>, psi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</a:t>
            </a:r>
            <a:r>
              <a:rPr lang="fr-FR" altLang="fr-FR">
                <a:ea typeface="ＭＳ Ｐゴシック" panose="020B0600070205080204" pitchFamily="34" charset="-128"/>
              </a:rPr>
              <a:t>, omega </a:t>
            </a:r>
            <a:r>
              <a:rPr lang="fr-FR" altLang="fr-FR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</a:t>
            </a:r>
            <a:endParaRPr lang="fr-FR" altLang="fr-FR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7410" name="Text Box 22">
            <a:extLst>
              <a:ext uri="{FF2B5EF4-FFF2-40B4-BE49-F238E27FC236}">
                <a16:creationId xmlns:a16="http://schemas.microsoft.com/office/drawing/2014/main" id="{0E02390B-69C7-5AC6-A89B-CC0C0D15C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3" y="349250"/>
            <a:ext cx="531018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Greek letters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12A1CC9-FD0A-B206-B49A-5EB5DA1603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6822" y="1761917"/>
            <a:ext cx="5714228" cy="2421464"/>
          </a:xfrm>
        </p:spPr>
        <p:txBody>
          <a:bodyPr/>
          <a:lstStyle/>
          <a:p>
            <a:pPr eaLnBrk="1" hangingPunct="1"/>
            <a:r>
              <a:rPr lang="fr-FR" altLang="fr-FR" sz="8000" dirty="0">
                <a:ea typeface="ＭＳ Ｐゴシック" panose="020B0600070205080204" pitchFamily="34" charset="-128"/>
              </a:rPr>
              <a:t>10</a:t>
            </a:r>
            <a:r>
              <a:rPr lang="fr-FR" altLang="fr-FR" sz="8000" baseline="30000" dirty="0">
                <a:ea typeface="ＭＳ Ｐゴシック" panose="020B0600070205080204" pitchFamily="34" charset="-128"/>
              </a:rPr>
              <a:t>1</a:t>
            </a:r>
            <a:endParaRPr lang="fr-FR" altLang="fr-FR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AFB0D3CD-18B0-3A46-C03D-715035695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5200"/>
            <a:ext cx="762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first power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05D1274F-2B8F-61AB-64C9-80FC0843D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83" y="4333746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first</a:t>
            </a:r>
            <a:endParaRPr lang="fr-FR" altLang="fr-FR" sz="2800" b="1">
              <a:solidFill>
                <a:schemeClr val="hlink"/>
              </a:solidFill>
            </a:endParaRPr>
          </a:p>
        </p:txBody>
      </p:sp>
      <p:sp>
        <p:nvSpPr>
          <p:cNvPr id="19460" name="Text Box 8">
            <a:extLst>
              <a:ext uri="{FF2B5EF4-FFF2-40B4-BE49-F238E27FC236}">
                <a16:creationId xmlns:a16="http://schemas.microsoft.com/office/drawing/2014/main" id="{B1E5D4DE-F062-AD86-E903-EB6921C2E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407" y="349250"/>
            <a:ext cx="5739072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 dirty="0"/>
              <a:t>Powers of </a:t>
            </a:r>
            <a:r>
              <a:rPr lang="fr-FR" altLang="fr-FR" sz="6600" b="1" u="sng" dirty="0" err="1"/>
              <a:t>ten</a:t>
            </a:r>
            <a:endParaRPr lang="fr-FR" altLang="fr-FR" sz="6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50356EA-57C9-E770-A5DB-7545A09345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4" y="1700213"/>
            <a:ext cx="8137599" cy="2243137"/>
          </a:xfrm>
        </p:spPr>
        <p:txBody>
          <a:bodyPr/>
          <a:lstStyle/>
          <a:p>
            <a:pPr eaLnBrk="1" hangingPunct="1"/>
            <a:r>
              <a:rPr lang="fr-FR" altLang="fr-FR" sz="6600">
                <a:ea typeface="ＭＳ Ｐゴシック" panose="020B0600070205080204" pitchFamily="34" charset="-128"/>
              </a:rPr>
              <a:t>10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2</a:t>
            </a:r>
            <a:r>
              <a:rPr lang="fr-FR" altLang="fr-FR" sz="6600">
                <a:ea typeface="ＭＳ Ｐゴシック" panose="020B0600070205080204" pitchFamily="34" charset="-128"/>
              </a:rPr>
              <a:t>,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 </a:t>
            </a:r>
            <a:r>
              <a:rPr lang="fr-FR" altLang="fr-FR" sz="6600">
                <a:ea typeface="ＭＳ Ｐゴシック" panose="020B0600070205080204" pitchFamily="34" charset="-128"/>
              </a:rPr>
              <a:t>10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3</a:t>
            </a:r>
            <a:r>
              <a:rPr lang="fr-FR" altLang="fr-FR" sz="6600">
                <a:ea typeface="ＭＳ Ｐゴシック" panose="020B0600070205080204" pitchFamily="34" charset="-128"/>
              </a:rPr>
              <a:t>, 10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0</a:t>
            </a:r>
            <a:r>
              <a:rPr lang="fr-FR" altLang="fr-FR" sz="6600">
                <a:ea typeface="ＭＳ Ｐゴシック" panose="020B0600070205080204" pitchFamily="34" charset="-128"/>
              </a:rPr>
              <a:t>, 10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-1</a:t>
            </a:r>
            <a:r>
              <a:rPr lang="fr-FR" altLang="fr-FR" sz="6600">
                <a:ea typeface="ＭＳ Ｐゴシック" panose="020B0600070205080204" pitchFamily="34" charset="-128"/>
              </a:rPr>
              <a:t>, 10</a:t>
            </a:r>
            <a:r>
              <a:rPr lang="fr-FR" altLang="fr-FR" sz="6600" baseline="30000">
                <a:ea typeface="ＭＳ Ｐゴシック" panose="020B0600070205080204" pitchFamily="34" charset="-128"/>
              </a:rPr>
              <a:t>-3</a:t>
            </a:r>
            <a:r>
              <a:rPr lang="fr-FR" altLang="fr-FR" sz="6600">
                <a:ea typeface="ＭＳ Ｐゴシック" panose="020B0600070205080204" pitchFamily="34" charset="-128"/>
              </a:rPr>
              <a:t>  </a:t>
            </a:r>
            <a:endParaRPr lang="fr-FR" altLang="fr-FR" sz="6600" baseline="30000">
              <a:ea typeface="ＭＳ Ｐゴシック" panose="020B0600070205080204" pitchFamily="34" charset="-128"/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F63E15D7-01AD-CB6D-5641-204AC5642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437063"/>
            <a:ext cx="762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second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FEF667CC-EFDA-2C26-37EB-4F86286DB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868863"/>
            <a:ext cx="8763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third, ten to the </a:t>
            </a:r>
            <a:r>
              <a:rPr lang="fr-FR" altLang="fr-FR" sz="2800">
                <a:solidFill>
                  <a:srgbClr val="FF0000"/>
                </a:solidFill>
              </a:rPr>
              <a:t>zero</a:t>
            </a:r>
            <a:endParaRPr lang="fr-FR" altLang="fr-FR" sz="2800" b="1">
              <a:solidFill>
                <a:srgbClr val="FF0000"/>
              </a:solidFill>
            </a:endParaRPr>
          </a:p>
        </p:txBody>
      </p:sp>
      <p:sp>
        <p:nvSpPr>
          <p:cNvPr id="21508" name="Text Box 8">
            <a:extLst>
              <a:ext uri="{FF2B5EF4-FFF2-40B4-BE49-F238E27FC236}">
                <a16:creationId xmlns:a16="http://schemas.microsoft.com/office/drawing/2014/main" id="{23A3E923-87CB-3BBD-A958-394B66D8D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25" y="349250"/>
            <a:ext cx="57356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Powers of ten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8E4D124-3E53-1E2E-5932-D1E5D883B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5313363"/>
            <a:ext cx="8763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minus </a:t>
            </a:r>
            <a:r>
              <a:rPr lang="fr-FR" altLang="fr-FR" sz="2800">
                <a:solidFill>
                  <a:srgbClr val="FF0000"/>
                </a:solidFill>
              </a:rPr>
              <a:t>one</a:t>
            </a:r>
            <a:endParaRPr lang="fr-FR" altLang="fr-FR" sz="2800" b="1">
              <a:solidFill>
                <a:srgbClr val="FF0000"/>
              </a:solidFill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AB8CD7AA-376A-1187-D3A3-B4392A833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805488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minus three, or zero point zero zero one</a:t>
            </a:r>
            <a:endParaRPr lang="fr-FR" altLang="fr-FR" sz="2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autoUpdateAnimBg="0"/>
      <p:bldP spid="2053" grpId="0" autoUpdateAnimBg="0"/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CA9BB58-F106-AC51-4FF7-A9543DBB53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3200" y="1609725"/>
            <a:ext cx="8137599" cy="1751012"/>
          </a:xfrm>
        </p:spPr>
        <p:txBody>
          <a:bodyPr>
            <a:normAutofit/>
          </a:bodyPr>
          <a:lstStyle/>
          <a:p>
            <a:pPr eaLnBrk="1" hangingPunct="1"/>
            <a:r>
              <a:rPr lang="fr-FR" altLang="fr-FR" sz="6600" dirty="0">
                <a:ea typeface="ＭＳ Ｐゴシック" panose="020B0600070205080204" pitchFamily="34" charset="-128"/>
              </a:rPr>
              <a:t>10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100</a:t>
            </a:r>
            <a:r>
              <a:rPr lang="fr-FR" altLang="fr-FR" sz="6600" dirty="0">
                <a:ea typeface="ＭＳ Ｐゴシック" panose="020B0600070205080204" pitchFamily="34" charset="-128"/>
              </a:rPr>
              <a:t>,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 </a:t>
            </a:r>
            <a:r>
              <a:rPr lang="fr-FR" altLang="fr-FR" sz="6600" dirty="0">
                <a:ea typeface="ＭＳ Ｐゴシック" panose="020B0600070205080204" pitchFamily="34" charset="-128"/>
              </a:rPr>
              <a:t>10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120</a:t>
            </a:r>
            <a:r>
              <a:rPr lang="fr-FR" altLang="fr-FR" sz="6600" dirty="0">
                <a:ea typeface="ＭＳ Ｐゴシック" panose="020B0600070205080204" pitchFamily="34" charset="-128"/>
              </a:rPr>
              <a:t>, 10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80</a:t>
            </a:r>
            <a:r>
              <a:rPr lang="fr-FR" altLang="fr-FR" sz="6600" dirty="0">
                <a:ea typeface="ＭＳ Ｐゴシック" panose="020B0600070205080204" pitchFamily="34" charset="-128"/>
              </a:rPr>
              <a:t>,10</a:t>
            </a:r>
            <a:r>
              <a:rPr lang="fr-FR" altLang="fr-FR" sz="6600" baseline="30000" dirty="0">
                <a:ea typeface="ＭＳ Ｐゴシック" panose="020B0600070205080204" pitchFamily="34" charset="-128"/>
              </a:rPr>
              <a:t>-2000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86E3071E-2A52-F785-4CD8-809FC9044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5200"/>
            <a:ext cx="762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one hundred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6CE6898A-B917-F531-CCC2-015B52AC0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202113"/>
            <a:ext cx="8763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one hundred and twentieth power</a:t>
            </a:r>
            <a:endParaRPr lang="fr-FR" altLang="fr-FR" sz="2800" b="1">
              <a:solidFill>
                <a:srgbClr val="FF0000"/>
              </a:solidFill>
            </a:endParaRPr>
          </a:p>
        </p:txBody>
      </p:sp>
      <p:sp>
        <p:nvSpPr>
          <p:cNvPr id="23556" name="Text Box 8">
            <a:extLst>
              <a:ext uri="{FF2B5EF4-FFF2-40B4-BE49-F238E27FC236}">
                <a16:creationId xmlns:a16="http://schemas.microsoft.com/office/drawing/2014/main" id="{4F936C75-4B49-1245-1A9C-C16837CD0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25" y="349250"/>
            <a:ext cx="57356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Powers of ten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8D17B02F-F1E8-2AA1-7EF0-C80B79ECF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868863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eightieth power</a:t>
            </a:r>
            <a:endParaRPr lang="fr-FR" altLang="fr-FR" sz="2800" b="1">
              <a:solidFill>
                <a:srgbClr val="FF0000"/>
              </a:solidFill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0D7F0605-1F3F-9EB8-AF62-7338F1794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499001"/>
            <a:ext cx="8763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Ten to the negative two thousand</a:t>
            </a:r>
            <a:endParaRPr lang="fr-FR" altLang="fr-FR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autoUpdateAnimBg="0"/>
      <p:bldP spid="2053" grpId="0" autoUpdateAnimBg="0"/>
      <p:bldP spid="7" grpId="0" autoUpdateAnimBg="0"/>
      <p:bldP spid="1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7BE2D0C-CEC5-CD96-278C-FCDB1D584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71800" y="1738637"/>
            <a:ext cx="5714228" cy="2421464"/>
          </a:xfrm>
        </p:spPr>
        <p:txBody>
          <a:bodyPr/>
          <a:lstStyle/>
          <a:p>
            <a:pPr eaLnBrk="1" hangingPunct="1"/>
            <a:r>
              <a:rPr lang="fr-FR" altLang="fr-FR" sz="7200" dirty="0">
                <a:ea typeface="ＭＳ Ｐゴシック" panose="020B0600070205080204" pitchFamily="34" charset="-128"/>
              </a:rPr>
              <a:t>6.75×10</a:t>
            </a:r>
            <a:r>
              <a:rPr lang="fr-FR" altLang="fr-FR" sz="7200" baseline="30000" dirty="0">
                <a:ea typeface="ＭＳ Ｐゴシック" panose="020B0600070205080204" pitchFamily="34" charset="-128"/>
              </a:rPr>
              <a:t>-5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B68A656-9FBE-1F4B-7EBB-93463A345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160101"/>
            <a:ext cx="762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Six point </a:t>
            </a:r>
            <a:r>
              <a:rPr lang="fr-FR" altLang="fr-FR" sz="2800" dirty="0" err="1">
                <a:solidFill>
                  <a:schemeClr val="hlink"/>
                </a:solidFill>
              </a:rPr>
              <a:t>seven</a:t>
            </a:r>
            <a:r>
              <a:rPr lang="fr-FR" altLang="fr-FR" sz="2800" dirty="0">
                <a:solidFill>
                  <a:schemeClr val="hlink"/>
                </a:solidFill>
              </a:rPr>
              <a:t> five times </a:t>
            </a:r>
            <a:r>
              <a:rPr lang="fr-FR" altLang="fr-FR" sz="2800" dirty="0" err="1">
                <a:solidFill>
                  <a:schemeClr val="hlink"/>
                </a:solidFill>
              </a:rPr>
              <a:t>ten</a:t>
            </a:r>
            <a:r>
              <a:rPr lang="fr-FR" altLang="fr-FR" sz="2800" dirty="0">
                <a:solidFill>
                  <a:schemeClr val="hlink"/>
                </a:solidFill>
              </a:rPr>
              <a:t> to the minus five</a:t>
            </a:r>
          </a:p>
        </p:txBody>
      </p:sp>
      <p:sp>
        <p:nvSpPr>
          <p:cNvPr id="25603" name="Text Box 8">
            <a:extLst>
              <a:ext uri="{FF2B5EF4-FFF2-40B4-BE49-F238E27FC236}">
                <a16:creationId xmlns:a16="http://schemas.microsoft.com/office/drawing/2014/main" id="{8507E184-252F-DCC9-7EE7-217BAA2EE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349250"/>
            <a:ext cx="75199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Scientific notation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BB480261-52A3-71D8-122C-4C00D6DC5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941168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Minus five </a:t>
            </a:r>
            <a:r>
              <a:rPr lang="fr-FR" altLang="fr-FR" sz="2800" dirty="0" err="1">
                <a:solidFill>
                  <a:schemeClr val="hlink"/>
                </a:solidFill>
              </a:rPr>
              <a:t>is</a:t>
            </a:r>
            <a:r>
              <a:rPr lang="fr-FR" altLang="fr-FR" sz="2800" dirty="0">
                <a:solidFill>
                  <a:schemeClr val="hlink"/>
                </a:solidFill>
              </a:rPr>
              <a:t> an </a:t>
            </a:r>
            <a:r>
              <a:rPr lang="fr-FR" altLang="fr-FR" sz="2800" dirty="0" err="1">
                <a:solidFill>
                  <a:schemeClr val="hlink"/>
                </a:solidFill>
              </a:rPr>
              <a:t>exponent</a:t>
            </a:r>
            <a:endParaRPr lang="fr-FR" altLang="fr-FR" sz="28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69E1012-5E91-906E-C270-16D4E0ADDC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23728" y="1964267"/>
            <a:ext cx="6334473" cy="24008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8000" cap="none" dirty="0">
                <a:ea typeface="ＭＳ Ｐゴシック" panose="020B0600070205080204" pitchFamily="34" charset="-128"/>
              </a:rPr>
              <a:t>x</a:t>
            </a:r>
            <a:r>
              <a:rPr lang="fr-FR" altLang="fr-FR" sz="8000" dirty="0">
                <a:ea typeface="ＭＳ Ｐゴシック" panose="020B0600070205080204" pitchFamily="34" charset="-128"/>
              </a:rPr>
              <a:t> = 3.65</a:t>
            </a:r>
            <a:r>
              <a:rPr lang="en-US" altLang="fr-FR" sz="8000" dirty="0">
                <a:ea typeface="ＭＳ Ｐゴシック" panose="020B0600070205080204" pitchFamily="34" charset="-128"/>
                <a:cs typeface="Arial" panose="020B0604020202020204" pitchFamily="34" charset="0"/>
              </a:rPr>
              <a:t>×</a:t>
            </a:r>
            <a:r>
              <a:rPr lang="fr-FR" altLang="fr-FR" sz="8000" dirty="0">
                <a:ea typeface="ＭＳ Ｐゴシック" panose="020B0600070205080204" pitchFamily="34" charset="-128"/>
              </a:rPr>
              <a:t>10</a:t>
            </a:r>
            <a:r>
              <a:rPr lang="fr-FR" altLang="fr-FR" sz="8000" baseline="30000" dirty="0">
                <a:ea typeface="ＭＳ Ｐゴシック" panose="020B0600070205080204" pitchFamily="34" charset="-128"/>
              </a:rPr>
              <a:t>7 </a:t>
            </a:r>
            <a:r>
              <a:rPr lang="fr-FR" altLang="fr-FR" sz="8000" cap="none" dirty="0">
                <a:ea typeface="ＭＳ Ｐゴシック" panose="020B0600070205080204" pitchFamily="34" charset="-128"/>
              </a:rPr>
              <a:t>m</a:t>
            </a:r>
            <a:endParaRPr lang="fr-FR" altLang="fr-FR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DE2953EF-C16C-8E5B-D71C-26637123D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65" y="4653136"/>
            <a:ext cx="8763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>
                <a:solidFill>
                  <a:schemeClr val="hlink"/>
                </a:solidFill>
              </a:rPr>
              <a:t>x equals to 3 point 6, 5, times 10 to the seventh (power), meters</a:t>
            </a:r>
            <a:endParaRPr lang="fr-FR" altLang="fr-FR" sz="2800" b="1">
              <a:solidFill>
                <a:schemeClr val="hlink"/>
              </a:solidFill>
            </a:endParaRPr>
          </a:p>
        </p:txBody>
      </p:sp>
      <p:sp>
        <p:nvSpPr>
          <p:cNvPr id="27651" name="Text Box 8">
            <a:extLst>
              <a:ext uri="{FF2B5EF4-FFF2-40B4-BE49-F238E27FC236}">
                <a16:creationId xmlns:a16="http://schemas.microsoft.com/office/drawing/2014/main" id="{2350B964-6199-B0CF-20F7-09DE9C2CE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349250"/>
            <a:ext cx="7262812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600" b="1" u="sng"/>
              <a:t>Reading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8F18A376-5E10-79DF-B7E7-42C8AD188E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7841" y="1540936"/>
            <a:ext cx="7391400" cy="2421464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FR" altLang="fr-FR" sz="9600" cap="none" dirty="0" err="1">
                <a:ea typeface="ＭＳ Ｐゴシック" panose="020B0600070205080204" pitchFamily="34" charset="-128"/>
              </a:rPr>
              <a:t>t</a:t>
            </a:r>
            <a:r>
              <a:rPr lang="fr-FR" altLang="fr-FR" sz="9600" dirty="0">
                <a:ea typeface="ＭＳ Ｐゴシック" panose="020B0600070205080204" pitchFamily="34" charset="-128"/>
              </a:rPr>
              <a:t> = 3 </a:t>
            </a:r>
            <a:r>
              <a:rPr lang="en-US" altLang="fr-FR" sz="9600" dirty="0">
                <a:ea typeface="ＭＳ Ｐゴシック" panose="020B0600070205080204" pitchFamily="34" charset="-128"/>
                <a:cs typeface="Arial" panose="020B0604020202020204" pitchFamily="34" charset="0"/>
              </a:rPr>
              <a:t>×</a:t>
            </a:r>
            <a:r>
              <a:rPr lang="fr-FR" altLang="fr-FR" sz="9600" dirty="0">
                <a:ea typeface="ＭＳ Ｐゴシック" panose="020B0600070205080204" pitchFamily="34" charset="-128"/>
              </a:rPr>
              <a:t> 10</a:t>
            </a:r>
            <a:r>
              <a:rPr lang="fr-FR" altLang="fr-FR" sz="9600" baseline="30000" dirty="0">
                <a:ea typeface="ＭＳ Ｐゴシック" panose="020B0600070205080204" pitchFamily="34" charset="-128"/>
              </a:rPr>
              <a:t>2 °</a:t>
            </a:r>
            <a:r>
              <a:rPr lang="fr-FR" altLang="fr-FR" sz="9600" dirty="0">
                <a:ea typeface="ＭＳ Ｐゴシック" panose="020B0600070205080204" pitchFamily="34" charset="-128"/>
              </a:rPr>
              <a:t>C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0665AE05-BEF0-83F9-0E63-E143CF276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6240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 err="1">
                <a:solidFill>
                  <a:schemeClr val="hlink"/>
                </a:solidFill>
              </a:rPr>
              <a:t>t</a:t>
            </a:r>
            <a:r>
              <a:rPr lang="fr-FR" altLang="fr-FR" sz="2800" dirty="0">
                <a:solidFill>
                  <a:schemeClr val="hlink"/>
                </a:solidFill>
              </a:rPr>
              <a:t> </a:t>
            </a:r>
            <a:r>
              <a:rPr lang="fr-FR" altLang="fr-FR" sz="2800" dirty="0" err="1">
                <a:solidFill>
                  <a:schemeClr val="hlink"/>
                </a:solidFill>
              </a:rPr>
              <a:t>equals</a:t>
            </a:r>
            <a:r>
              <a:rPr lang="fr-FR" altLang="fr-FR" sz="2800" dirty="0">
                <a:solidFill>
                  <a:schemeClr val="hlink"/>
                </a:solidFill>
              </a:rPr>
              <a:t> to 1 times 10 </a:t>
            </a:r>
            <a:r>
              <a:rPr lang="fr-FR" altLang="fr-FR" sz="2800" dirty="0" err="1">
                <a:solidFill>
                  <a:schemeClr val="hlink"/>
                </a:solidFill>
              </a:rPr>
              <a:t>squared</a:t>
            </a:r>
            <a:r>
              <a:rPr lang="fr-FR" altLang="fr-FR" sz="2800" dirty="0">
                <a:solidFill>
                  <a:schemeClr val="hlink"/>
                </a:solidFill>
              </a:rPr>
              <a:t> Celsius</a:t>
            </a:r>
            <a:endParaRPr lang="fr-FR" altLang="fr-FR" sz="20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C00B9D0-116B-9C26-3A58-8AD18F6A6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021" y="4725144"/>
            <a:ext cx="7391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 err="1">
                <a:solidFill>
                  <a:schemeClr val="hlink"/>
                </a:solidFill>
              </a:rPr>
              <a:t>t</a:t>
            </a:r>
            <a:r>
              <a:rPr lang="fr-FR" altLang="fr-FR" sz="2800" dirty="0">
                <a:solidFill>
                  <a:schemeClr val="hlink"/>
                </a:solidFill>
              </a:rPr>
              <a:t> </a:t>
            </a:r>
            <a:r>
              <a:rPr lang="fr-FR" altLang="fr-FR" sz="2800" dirty="0" err="1">
                <a:solidFill>
                  <a:schemeClr val="hlink"/>
                </a:solidFill>
              </a:rPr>
              <a:t>equals</a:t>
            </a:r>
            <a:r>
              <a:rPr lang="fr-FR" altLang="fr-FR" sz="2800" dirty="0">
                <a:solidFill>
                  <a:schemeClr val="hlink"/>
                </a:solidFill>
              </a:rPr>
              <a:t> to 1 times 10 to the second (power) Celsius</a:t>
            </a: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A065E89E-35BC-E18A-266C-1E10CC7669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95736" y="1268760"/>
            <a:ext cx="6262465" cy="2421464"/>
          </a:xfrm>
        </p:spPr>
        <p:txBody>
          <a:bodyPr/>
          <a:lstStyle/>
          <a:p>
            <a:pPr eaLnBrk="1" hangingPunct="1"/>
            <a:r>
              <a:rPr lang="fr-FR" altLang="fr-FR" sz="7200" dirty="0">
                <a:ea typeface="ＭＳ Ｐゴシック" panose="020B0600070205080204" pitchFamily="34" charset="-128"/>
              </a:rPr>
              <a:t>U = 4.6 </a:t>
            </a:r>
            <a:r>
              <a:rPr lang="en-US" altLang="fr-FR" sz="7200" dirty="0">
                <a:ea typeface="ＭＳ Ｐゴシック" panose="020B0600070205080204" pitchFamily="34" charset="-128"/>
                <a:cs typeface="Arial" panose="020B0604020202020204" pitchFamily="34" charset="0"/>
              </a:rPr>
              <a:t>×</a:t>
            </a:r>
            <a:r>
              <a:rPr lang="fr-FR" altLang="fr-FR" sz="7200" dirty="0">
                <a:ea typeface="ＭＳ Ｐゴシック" panose="020B0600070205080204" pitchFamily="34" charset="-128"/>
              </a:rPr>
              <a:t> 10</a:t>
            </a:r>
            <a:r>
              <a:rPr lang="fr-FR" altLang="fr-FR" sz="7200" baseline="30000" dirty="0">
                <a:ea typeface="ＭＳ Ｐゴシック" panose="020B0600070205080204" pitchFamily="34" charset="-128"/>
              </a:rPr>
              <a:t>-3 </a:t>
            </a:r>
            <a:r>
              <a:rPr lang="fr-FR" altLang="fr-FR" sz="7200" dirty="0">
                <a:ea typeface="ＭＳ Ｐゴシック" panose="020B0600070205080204" pitchFamily="34" charset="-128"/>
              </a:rPr>
              <a:t>V</a:t>
            </a:r>
            <a:r>
              <a:rPr lang="fr-FR" altLang="fr-FR" sz="7200" baseline="30000" dirty="0">
                <a:ea typeface="ＭＳ Ｐゴシック" panose="020B0600070205080204" pitchFamily="34" charset="-128"/>
              </a:rPr>
              <a:t> </a:t>
            </a:r>
            <a:endParaRPr lang="fr-FR" altLang="fr-FR" baseline="30000" dirty="0">
              <a:ea typeface="ＭＳ Ｐゴシック" panose="020B0600070205080204" pitchFamily="34" charset="-128"/>
            </a:endParaRP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8A55C63F-856E-EDBA-A031-1B5C111F9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624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800" dirty="0">
                <a:solidFill>
                  <a:schemeClr val="hlink"/>
                </a:solidFill>
              </a:rPr>
              <a:t>Capital U </a:t>
            </a:r>
            <a:r>
              <a:rPr lang="fr-FR" altLang="fr-FR" sz="2800" dirty="0" err="1">
                <a:solidFill>
                  <a:schemeClr val="hlink"/>
                </a:solidFill>
              </a:rPr>
              <a:t>equals</a:t>
            </a:r>
            <a:r>
              <a:rPr lang="fr-FR" altLang="fr-FR" sz="2800" dirty="0">
                <a:solidFill>
                  <a:schemeClr val="hlink"/>
                </a:solidFill>
              </a:rPr>
              <a:t> to 4 point 6 times 10 to the minus 3, volts</a:t>
            </a: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élest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éles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élest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{8661D097-B714-BC48-8F6B-AD7554CFD372}tf10001058</Template>
  <TotalTime>1503</TotalTime>
  <Words>456</Words>
  <Application>Microsoft Macintosh PowerPoint</Application>
  <PresentationFormat>Affichage à l'écran (4:3)</PresentationFormat>
  <Paragraphs>75</Paragraphs>
  <Slides>14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Helvetica</vt:lpstr>
      <vt:lpstr>Céleste</vt:lpstr>
      <vt:lpstr>   Terminale SPCL - ETLV</vt:lpstr>
      <vt:lpstr>Alpha   beta  gamma  delta , epsilon  theta , lambda  mu , nu , rho , phi , chi , psi , omega </vt:lpstr>
      <vt:lpstr>101</vt:lpstr>
      <vt:lpstr>102, 103, 100, 10-1, 10-3  </vt:lpstr>
      <vt:lpstr>10100, 10120, 1080,10-2000</vt:lpstr>
      <vt:lpstr>6.75×10-5</vt:lpstr>
      <vt:lpstr>x = 3.65×107 m</vt:lpstr>
      <vt:lpstr>t = 3 × 102 °C</vt:lpstr>
      <vt:lpstr>U = 4.6 × 10-3 V </vt:lpstr>
      <vt:lpstr>v = 3.00 × 108 m.s-1</vt:lpstr>
      <vt:lpstr>14 + 16 = 30</vt:lpstr>
      <vt:lpstr>14 / 2 * 2 = 14</vt:lpstr>
      <vt:lpstr>Cu(OH)2(s) →┴ Cu2+ + 2 HO-</vt:lpstr>
      <vt:lpstr>Naming a few ions and molecules</vt:lpstr>
    </vt:vector>
  </TitlesOfParts>
  <Company>EdNat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 = 3.678×107 m</dc:title>
  <dc:creator>Didier Larose</dc:creator>
  <cp:lastModifiedBy>Cécile CANU</cp:lastModifiedBy>
  <cp:revision>60</cp:revision>
  <cp:lastPrinted>2018-10-01T16:48:06Z</cp:lastPrinted>
  <dcterms:created xsi:type="dcterms:W3CDTF">2010-03-10T14:07:34Z</dcterms:created>
  <dcterms:modified xsi:type="dcterms:W3CDTF">2023-06-02T09:48:27Z</dcterms:modified>
</cp:coreProperties>
</file>