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8"/>
  </p:notesMasterIdLst>
  <p:handoutMasterIdLst>
    <p:handoutMasterId r:id="rId9"/>
  </p:handoutMasterIdLst>
  <p:sldIdLst>
    <p:sldId id="272" r:id="rId2"/>
    <p:sldId id="271" r:id="rId3"/>
    <p:sldId id="276" r:id="rId4"/>
    <p:sldId id="277" r:id="rId5"/>
    <p:sldId id="280" r:id="rId6"/>
    <p:sldId id="28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48"/>
    <p:restoredTop sz="93662"/>
  </p:normalViewPr>
  <p:slideViewPr>
    <p:cSldViewPr>
      <p:cViewPr varScale="1">
        <p:scale>
          <a:sx n="115" d="100"/>
          <a:sy n="115" d="100"/>
        </p:scale>
        <p:origin x="6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2739DB7-811C-5A40-A085-07B1D98C49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D1ECFB6-E791-CA4E-A07C-43F1F7B47A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519EAA-3E60-064A-8A7F-3CB215770323}" type="datetimeFigureOut">
              <a:rPr lang="fr-FR" altLang="fr-FR"/>
              <a:pPr>
                <a:defRPr/>
              </a:pPr>
              <a:t>02/06/2023</a:t>
            </a:fld>
            <a:endParaRPr lang="fr-FR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E9F6ED-10CA-FB46-9731-322B277965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0E9C12-92C7-1245-B409-84A284BC2E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36357FF-A51E-5B45-829B-46538EC4AA3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04BC5FD-9DC1-2042-88E5-BA2A2416CFD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ACB73C4-3A95-1C4A-A518-DFE6E8E6A84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13FEBB00-227A-ACE1-6153-D063CA4EB77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E109ABCF-D136-0449-8736-B036CFAA4B6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73576202-1074-CB4A-B1D1-A315F88FF5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BF657CFD-A375-4C43-A7DE-6FA6B2104A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22C4442-85B1-FB41-BB40-AD138FE5B14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D980A35-0C9E-3935-E564-9860C481F5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3932863-7B77-9F4A-9965-D08DFD1F7771}" type="slidenum">
              <a:rPr lang="fr-FR" altLang="fr-FR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4E4817E-917A-3B63-917B-1A7909CD5D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76FCFC7-811F-8FBA-4519-55A6A1CC4A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F9373FD4-A513-5556-1F5E-F5B0C74D6A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0551FB8-5E91-8D4A-AA7E-091742513649}" type="slidenum">
              <a:rPr lang="fr-FR" altLang="fr-FR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7563AD8C-5B05-0110-0547-E386724ECE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F981367-8942-B029-8FBF-048CFD766B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161E0BA2-D90D-13DA-4EFC-8DCA83AE1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01B0C00-B353-6D40-BC15-175A9FB5D9AB}" type="slidenum">
              <a:rPr lang="fr-FR" altLang="fr-FR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1B6A400-49A1-91E3-6C73-C26808B0BA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F1C2115-7395-6AFA-7B63-6ABC54D85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0690D1A8-5EE3-881F-EA6D-B36112996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E2FC9EC-9215-EE41-AF45-BEAF6F4142CB}" type="slidenum">
              <a:rPr lang="fr-FR" altLang="fr-FR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4158A0D-B706-4B78-5A1A-10B1CE8F5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C8F61A1-BA95-EDCC-661F-6CDDFEA4B5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0690D1A8-5EE3-881F-EA6D-B36112996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E2FC9EC-9215-EE41-AF45-BEAF6F4142CB}" type="slidenum">
              <a:rPr lang="fr-FR" altLang="fr-FR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4158A0D-B706-4B78-5A1A-10B1CE8F5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C8F61A1-BA95-EDCC-661F-6CDDFEA4B5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5192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0690D1A8-5EE3-881F-EA6D-B36112996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E2FC9EC-9215-EE41-AF45-BEAF6F4142CB}" type="slidenum">
              <a:rPr lang="fr-FR" altLang="fr-FR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4158A0D-B706-4B78-5A1A-10B1CE8F5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C8F61A1-BA95-EDCC-661F-6CDDFEA4B5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831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4B5DD44D-3A76-0E49-A5BE-62A60119287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682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042098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792254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68079497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2574373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409134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52721502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47B7-8A96-984F-8786-0CB97E9AA5B8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75667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DDD66-E602-CD4D-9531-C4BF351D0163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5111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0D3B2-052A-2E42-AE11-BF20132FD261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2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9534437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AEA-404C-7849-88C7-6EAB4BE5B03C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782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E748-F5D2-2F48-BAD2-614731BB5AE6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6383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A18C3-7FB3-7E4E-B7E3-39A2F21AD7F6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0238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8EAE-5C6C-E046-A4D1-7086B9D7C992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7914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AF1C-59A2-EF45-9045-18708DCEB612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9117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0C1F-2310-B643-9ED5-03410060CFEF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0346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6675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file:////Users/cecile/Library/Group%20Containers/UBF8T346G9.ms/WebArchiveCopyPasteTempFiles/com.microsoft.Word/1920px-ScientificGraphSpeedVsTime.svg.png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file:////Users/cecile/Library/Group%20Containers/UBF8T346G9.ms/WebArchiveCopyPasteTempFiles/com.microsoft.Word/Personal_pronouns2.jpg" TargetMode="External"/><Relationship Id="rId5" Type="http://schemas.openxmlformats.org/officeDocument/2006/relationships/image" Target="../media/image7.jpeg"/><Relationship Id="rId4" Type="http://schemas.openxmlformats.org/officeDocument/2006/relationships/image" Target="file:////Users/cecile/Library/Group%20Containers/UBF8T346G9.ms/WebArchiveCopyPasteTempFiles/com.microsoft.Word/1200px-English_dialects1997.svg.pn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15363" descr="Complex maths formulae on a blackboard">
            <a:extLst>
              <a:ext uri="{FF2B5EF4-FFF2-40B4-BE49-F238E27FC236}">
                <a16:creationId xmlns:a16="http://schemas.microsoft.com/office/drawing/2014/main" id="{2DDE3660-C5D5-0889-C0E2-E7DEECC34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2667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5361" name="Rectangle 2">
            <a:extLst>
              <a:ext uri="{FF2B5EF4-FFF2-40B4-BE49-F238E27FC236}">
                <a16:creationId xmlns:a16="http://schemas.microsoft.com/office/drawing/2014/main" id="{C438E2A6-70A7-3F00-921B-CACA1FC429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0100" y="642594"/>
            <a:ext cx="7543800" cy="823364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			Terminale SPCL - ETLV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EB8C4C7C-2F00-8578-1E93-C0B25714CF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0100" y="2103120"/>
            <a:ext cx="7543800" cy="393192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fr-FR" altLang="fr-FR" sz="4800" b="1" dirty="0">
                <a:ea typeface="ＭＳ Ｐゴシック" panose="020B0600070205080204" pitchFamily="34" charset="-128"/>
              </a:rPr>
              <a:t>The </a:t>
            </a:r>
            <a:r>
              <a:rPr lang="fr-FR" altLang="fr-FR" sz="4800" b="1" dirty="0" err="1">
                <a:ea typeface="ＭＳ Ｐゴシック" panose="020B0600070205080204" pitchFamily="34" charset="-128"/>
              </a:rPr>
              <a:t>language</a:t>
            </a:r>
            <a:r>
              <a:rPr lang="fr-FR" altLang="fr-FR" sz="4800" b="1" dirty="0">
                <a:ea typeface="ＭＳ Ｐゴシック" panose="020B0600070205080204" pitchFamily="34" charset="-128"/>
              </a:rPr>
              <a:t> of charts</a:t>
            </a:r>
            <a:endParaRPr lang="fr-FR" altLang="fr-FR" sz="4800" dirty="0">
              <a:ea typeface="ＭＳ Ｐゴシック" panose="020B0600070205080204" pitchFamily="34" charset="-12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0DBD28-A07D-506C-D8CE-C8DF8DFF0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29854"/>
            <a:ext cx="936104" cy="93610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E8D71565-CA54-69BC-567B-DAC5342258E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901825"/>
            <a:ext cx="8282880" cy="3660775"/>
          </a:xfrm>
        </p:spPr>
        <p:txBody>
          <a:bodyPr>
            <a:normAutofit/>
          </a:bodyPr>
          <a:lstStyle/>
          <a:p>
            <a:pPr algn="l" eaLnBrk="1" hangingPunct="1"/>
            <a:r>
              <a:rPr lang="fr-FR" altLang="fr-FR" dirty="0">
                <a:ea typeface="ＭＳ Ｐゴシック" panose="020B0600070205080204" pitchFamily="34" charset="-128"/>
                <a:sym typeface="Symbol" pitchFamily="2" charset="2"/>
              </a:rPr>
              <a:t>Pie chart  bar chart line chart</a:t>
            </a:r>
          </a:p>
        </p:txBody>
      </p:sp>
      <p:sp>
        <p:nvSpPr>
          <p:cNvPr id="17410" name="Text Box 22">
            <a:extLst>
              <a:ext uri="{FF2B5EF4-FFF2-40B4-BE49-F238E27FC236}">
                <a16:creationId xmlns:a16="http://schemas.microsoft.com/office/drawing/2014/main" id="{0E02390B-69C7-5AC6-A89B-CC0C0D15C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980" y="349250"/>
            <a:ext cx="638476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dirty="0"/>
              <a:t>Types of charts</a:t>
            </a:r>
          </a:p>
        </p:txBody>
      </p:sp>
      <p:pic>
        <p:nvPicPr>
          <p:cNvPr id="1034" name="Image 2" descr="Pie chart - Wikipedia">
            <a:extLst>
              <a:ext uri="{FF2B5EF4-FFF2-40B4-BE49-F238E27FC236}">
                <a16:creationId xmlns:a16="http://schemas.microsoft.com/office/drawing/2014/main" id="{0A075075-D33E-0A5A-4A8C-75E64398F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31" y="2305049"/>
            <a:ext cx="2214693" cy="213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Image 3" descr="Une image contenant gratte-ciel, croquis, bâtiment&#10;&#10;Description générée automatiquement">
            <a:extLst>
              <a:ext uri="{FF2B5EF4-FFF2-40B4-BE49-F238E27FC236}">
                <a16:creationId xmlns:a16="http://schemas.microsoft.com/office/drawing/2014/main" id="{912A2BFD-260A-7486-0B66-053CB375D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73" y="2305050"/>
            <a:ext cx="1929799" cy="184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Image 4" descr="undefined">
            <a:extLst>
              <a:ext uri="{FF2B5EF4-FFF2-40B4-BE49-F238E27FC236}">
                <a16:creationId xmlns:a16="http://schemas.microsoft.com/office/drawing/2014/main" id="{8A51C267-94A8-DA6E-4F3A-2049AED9B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17750"/>
            <a:ext cx="2566039" cy="1876874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F2865948-E875-450E-560A-3B5756334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C813DF86-069D-50EE-C460-6FCD5621E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95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573CFC75-5CD0-78C9-55BC-8A828FB24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33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BBF681D9-B162-3C48-9420-6059C6B76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745569"/>
            <a:ext cx="43765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fr-FR" sz="28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r>
              <a:rPr kumimoji="0" lang="en-GB" altLang="fr-FR" sz="28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kumimoji="0" lang="en-GB" altLang="fr-FR" sz="2800" b="0" i="0" u="none" strike="noStrike" cap="none" normalizeH="0" baseline="0" dirty="0" err="1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wikimediacommons</a:t>
            </a:r>
            <a:endParaRPr kumimoji="0" lang="en-GB" altLang="fr-FR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8">
            <a:extLst>
              <a:ext uri="{FF2B5EF4-FFF2-40B4-BE49-F238E27FC236}">
                <a16:creationId xmlns:a16="http://schemas.microsoft.com/office/drawing/2014/main" id="{B1E5D4DE-F062-AD86-E903-EB6921C2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72" y="349250"/>
            <a:ext cx="903324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dirty="0" err="1"/>
              <a:t>Describing</a:t>
            </a:r>
            <a:r>
              <a:rPr lang="fr-FR" altLang="fr-FR" sz="6600" b="1" dirty="0"/>
              <a:t> </a:t>
            </a:r>
            <a:r>
              <a:rPr lang="fr-FR" altLang="fr-FR" sz="6600" b="1" dirty="0" err="1"/>
              <a:t>movement</a:t>
            </a:r>
            <a:endParaRPr lang="fr-FR" altLang="fr-FR" sz="66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D8C671-198A-83A9-BC6C-0CB97038D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894207"/>
              </p:ext>
            </p:extLst>
          </p:nvPr>
        </p:nvGraphicFramePr>
        <p:xfrm>
          <a:off x="1211131" y="2787186"/>
          <a:ext cx="5495925" cy="759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8225">
                  <a:extLst>
                    <a:ext uri="{9D8B030D-6E8A-4147-A177-3AD203B41FA5}">
                      <a16:colId xmlns:a16="http://schemas.microsoft.com/office/drawing/2014/main" val="143560929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39566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57835837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315120817"/>
                    </a:ext>
                  </a:extLst>
                </a:gridCol>
              </a:tblGrid>
              <a:tr h="7550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to increase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to decrease</a:t>
                      </a:r>
                      <a:endParaRPr lang="fr-FR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to recover</a:t>
                      </a:r>
                      <a:br>
                        <a:rPr lang="en-GB" sz="1100" dirty="0">
                          <a:effectLst/>
                        </a:rPr>
                      </a:b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to go up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to go down</a:t>
                      </a:r>
                      <a:endParaRPr lang="fr-FR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to jump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to slump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to rise</a:t>
                      </a:r>
                      <a:br>
                        <a:rPr lang="en-GB" sz="1100">
                          <a:effectLst/>
                        </a:rPr>
                      </a:br>
                      <a:r>
                        <a:rPr lang="en-GB" sz="1100">
                          <a:effectLst/>
                        </a:rPr>
                        <a:t>to fall</a:t>
                      </a:r>
                      <a:endParaRPr lang="fr-FR" sz="10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To surge</a:t>
                      </a:r>
                      <a:br>
                        <a:rPr lang="en-GB" sz="1100">
                          <a:effectLst/>
                        </a:rPr>
                      </a:br>
                      <a:r>
                        <a:rPr lang="en-GB" sz="1100">
                          <a:effectLst/>
                        </a:rPr>
                        <a:t>to plummet 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to improve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to decline</a:t>
                      </a:r>
                      <a:endParaRPr lang="fr-FR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to reach (+ value)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to approach (+ value)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1553097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A231F-3BFE-58B8-03B3-5AF0D8B71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755467"/>
              </p:ext>
            </p:extLst>
          </p:nvPr>
        </p:nvGraphicFramePr>
        <p:xfrm>
          <a:off x="1260069" y="4662274"/>
          <a:ext cx="3657600" cy="429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4035016926"/>
                    </a:ext>
                  </a:extLst>
                </a:gridCol>
                <a:gridCol w="795655">
                  <a:extLst>
                    <a:ext uri="{9D8B030D-6E8A-4147-A177-3AD203B41FA5}">
                      <a16:colId xmlns:a16="http://schemas.microsoft.com/office/drawing/2014/main" val="2267110489"/>
                    </a:ext>
                  </a:extLst>
                </a:gridCol>
                <a:gridCol w="626745">
                  <a:extLst>
                    <a:ext uri="{9D8B030D-6E8A-4147-A177-3AD203B41FA5}">
                      <a16:colId xmlns:a16="http://schemas.microsoft.com/office/drawing/2014/main" val="187786821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4012022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78090764"/>
                    </a:ext>
                  </a:extLst>
                </a:gridCol>
              </a:tblGrid>
              <a:tr h="429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Slight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     Slightly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Gradual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     Gradually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Sharp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    Sharply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Dramatic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      Dramatically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Major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     Minor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965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059A716-B6FD-183D-C8B8-E5B9DF7AD64F}"/>
              </a:ext>
            </a:extLst>
          </p:cNvPr>
          <p:cNvSpPr txBox="1"/>
          <p:nvPr/>
        </p:nvSpPr>
        <p:spPr>
          <a:xfrm>
            <a:off x="1170878" y="2107580"/>
            <a:ext cx="1233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err="1"/>
              <a:t>Verbs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A138BBC-C842-15D6-A070-EC9F38986B28}"/>
              </a:ext>
            </a:extLst>
          </p:cNvPr>
          <p:cNvSpPr txBox="1"/>
          <p:nvPr/>
        </p:nvSpPr>
        <p:spPr>
          <a:xfrm>
            <a:off x="1244083" y="4006805"/>
            <a:ext cx="210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Adjectives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50356EA-57C9-E770-A5DB-7545A09345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4" y="1700213"/>
            <a:ext cx="8137599" cy="3817019"/>
          </a:xfrm>
        </p:spPr>
        <p:txBody>
          <a:bodyPr>
            <a:normAutofit/>
          </a:bodyPr>
          <a:lstStyle/>
          <a:p>
            <a:pPr algn="l"/>
            <a:r>
              <a:rPr lang="fr-FR" altLang="fr-FR" sz="6600" dirty="0">
                <a:ea typeface="ＭＳ Ｐゴシック" panose="020B0600070205080204" pitchFamily="34" charset="-128"/>
              </a:rPr>
              <a:t>Use of to </a:t>
            </a:r>
            <a:r>
              <a:rPr lang="fr-FR" altLang="fr-FR" sz="6600" dirty="0" err="1">
                <a:ea typeface="ＭＳ Ｐゴシック" panose="020B0600070205080204" pitchFamily="34" charset="-128"/>
              </a:rPr>
              <a:t>decline</a:t>
            </a:r>
            <a:br>
              <a:rPr lang="fr-FR" altLang="fr-FR" sz="6600" dirty="0">
                <a:ea typeface="ＭＳ Ｐゴシック" panose="020B0600070205080204" pitchFamily="34" charset="-128"/>
              </a:rPr>
            </a:br>
            <a:r>
              <a:rPr lang="fr-FR" altLang="fr-FR" sz="6600" dirty="0">
                <a:ea typeface="ＭＳ Ｐゴシック" panose="020B0600070205080204" pitchFamily="34" charset="-128"/>
              </a:rPr>
              <a:t>- </a:t>
            </a:r>
            <a:r>
              <a:rPr lang="en-GB" sz="3200" dirty="0"/>
              <a:t>There was a gradual </a:t>
            </a:r>
            <a:r>
              <a:rPr lang="en-GB" sz="3200" b="1" i="1" dirty="0"/>
              <a:t>decline</a:t>
            </a:r>
            <a:r>
              <a:rPr lang="en-GB" sz="3200" dirty="0"/>
              <a:t> in the reaction rate</a:t>
            </a:r>
            <a:br>
              <a:rPr lang="fr-FR" sz="3200" dirty="0"/>
            </a:br>
            <a:r>
              <a:rPr lang="fr-FR" sz="3200" dirty="0"/>
              <a:t>- </a:t>
            </a:r>
            <a:r>
              <a:rPr lang="en-US" sz="3200" dirty="0"/>
              <a:t>The reaction rate </a:t>
            </a:r>
            <a:r>
              <a:rPr lang="en-US" sz="3200" b="1" i="1" dirty="0"/>
              <a:t>declined</a:t>
            </a:r>
            <a:r>
              <a:rPr lang="en-US" sz="3200" dirty="0"/>
              <a:t> gradually </a:t>
            </a:r>
            <a:endParaRPr lang="fr-FR" altLang="fr-FR" sz="6600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21508" name="Text Box 8">
            <a:extLst>
              <a:ext uri="{FF2B5EF4-FFF2-40B4-BE49-F238E27FC236}">
                <a16:creationId xmlns:a16="http://schemas.microsoft.com/office/drawing/2014/main" id="{23A3E923-87CB-3BBD-A958-394B66D8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308" y="349250"/>
            <a:ext cx="41392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dirty="0" err="1"/>
              <a:t>Examples</a:t>
            </a:r>
            <a:endParaRPr lang="fr-FR" altLang="fr-FR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50356EA-57C9-E770-A5DB-7545A09345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528" y="2204864"/>
            <a:ext cx="8137599" cy="3817019"/>
          </a:xfrm>
        </p:spPr>
        <p:txBody>
          <a:bodyPr>
            <a:noAutofit/>
          </a:bodyPr>
          <a:lstStyle/>
          <a:p>
            <a:pPr algn="l"/>
            <a:r>
              <a:rPr lang="fr-FR" altLang="fr-FR" sz="5400" dirty="0">
                <a:ea typeface="ＭＳ Ｐゴシック" panose="020B0600070205080204" pitchFamily="34" charset="-128"/>
              </a:rPr>
              <a:t>Use of to </a:t>
            </a:r>
            <a:r>
              <a:rPr lang="fr-FR" altLang="fr-FR" sz="5400" dirty="0" err="1">
                <a:ea typeface="ＭＳ Ｐゴシック" panose="020B0600070205080204" pitchFamily="34" charset="-128"/>
              </a:rPr>
              <a:t>increase</a:t>
            </a:r>
            <a:br>
              <a:rPr lang="fr-FR" altLang="fr-FR" sz="5400" dirty="0">
                <a:ea typeface="ＭＳ Ｐゴシック" panose="020B0600070205080204" pitchFamily="34" charset="-128"/>
              </a:rPr>
            </a:br>
            <a:r>
              <a:rPr lang="fr-FR" altLang="fr-FR" sz="5400" dirty="0">
                <a:ea typeface="ＭＳ Ｐゴシック" panose="020B0600070205080204" pitchFamily="34" charset="-128"/>
              </a:rPr>
              <a:t>- </a:t>
            </a:r>
            <a:r>
              <a:rPr lang="en-GB" sz="3600" dirty="0"/>
              <a:t>There was a 10% </a:t>
            </a:r>
            <a:r>
              <a:rPr lang="en-GB" sz="3600" b="1" i="1" dirty="0"/>
              <a:t>increase</a:t>
            </a:r>
            <a:r>
              <a:rPr lang="en-GB" sz="3600" dirty="0"/>
              <a:t> in paracetamol production in 2021 due to the COVID epidemic. </a:t>
            </a:r>
            <a:br>
              <a:rPr lang="fr-FR" sz="3600" dirty="0"/>
            </a:br>
            <a:r>
              <a:rPr lang="fr-FR" sz="3600" dirty="0"/>
              <a:t>- </a:t>
            </a:r>
            <a:r>
              <a:rPr lang="en-GB" sz="3600" dirty="0"/>
              <a:t>Paracetamol production </a:t>
            </a:r>
            <a:r>
              <a:rPr lang="en-GB" sz="3600" b="1" i="1" dirty="0"/>
              <a:t>increased</a:t>
            </a:r>
            <a:r>
              <a:rPr lang="en-GB" sz="3600" dirty="0"/>
              <a:t> by 10% in 2021 </a:t>
            </a:r>
            <a:endParaRPr lang="fr-FR" altLang="fr-FR" sz="5400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21508" name="Text Box 8">
            <a:extLst>
              <a:ext uri="{FF2B5EF4-FFF2-40B4-BE49-F238E27FC236}">
                <a16:creationId xmlns:a16="http://schemas.microsoft.com/office/drawing/2014/main" id="{23A3E923-87CB-3BBD-A958-394B66D8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308" y="349250"/>
            <a:ext cx="41392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dirty="0" err="1"/>
              <a:t>Examples</a:t>
            </a:r>
            <a:endParaRPr lang="fr-FR" altLang="fr-FR" sz="6600" b="1" dirty="0"/>
          </a:p>
        </p:txBody>
      </p:sp>
    </p:spTree>
    <p:extLst>
      <p:ext uri="{BB962C8B-B14F-4D97-AF65-F5344CB8AC3E}">
        <p14:creationId xmlns:p14="http://schemas.microsoft.com/office/powerpoint/2010/main" val="140954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50356EA-57C9-E770-A5DB-7545A09345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528" y="2204864"/>
            <a:ext cx="8137599" cy="3817019"/>
          </a:xfrm>
        </p:spPr>
        <p:txBody>
          <a:bodyPr>
            <a:noAutofit/>
          </a:bodyPr>
          <a:lstStyle/>
          <a:p>
            <a:pPr lvl="0" algn="l"/>
            <a:r>
              <a:rPr lang="fr-FR" altLang="fr-FR" sz="4000" dirty="0" err="1">
                <a:ea typeface="ＭＳ Ｐゴシック" panose="020B0600070205080204" pitchFamily="34" charset="-128"/>
              </a:rPr>
              <a:t>Describing</a:t>
            </a:r>
            <a:r>
              <a:rPr lang="fr-FR" altLang="fr-FR" sz="4000" dirty="0">
                <a:ea typeface="ＭＳ Ｐゴシック" panose="020B0600070205080204" pitchFamily="34" charset="-128"/>
              </a:rPr>
              <a:t> stagnation</a:t>
            </a:r>
            <a:br>
              <a:rPr lang="fr-FR" altLang="fr-FR" sz="4000" dirty="0">
                <a:ea typeface="ＭＳ Ｐゴシック" panose="020B0600070205080204" pitchFamily="34" charset="-128"/>
              </a:rPr>
            </a:br>
            <a:r>
              <a:rPr lang="fr-FR" altLang="fr-FR" sz="4000" dirty="0">
                <a:ea typeface="ＭＳ Ｐゴシック" panose="020B0600070205080204" pitchFamily="34" charset="-128"/>
              </a:rPr>
              <a:t>- </a:t>
            </a:r>
            <a:r>
              <a:rPr lang="en-GB" sz="3200" dirty="0"/>
              <a:t>Average temperatures </a:t>
            </a:r>
            <a:r>
              <a:rPr lang="en-GB" sz="3200" b="1" i="1" dirty="0"/>
              <a:t>remained</a:t>
            </a:r>
            <a:r>
              <a:rPr lang="en-GB" sz="3200" dirty="0"/>
              <a:t> at 16°C in 2015.</a:t>
            </a:r>
            <a:br>
              <a:rPr lang="fr-FR" sz="3200" dirty="0"/>
            </a:br>
            <a:r>
              <a:rPr lang="fr-FR" sz="3200" dirty="0"/>
              <a:t>- </a:t>
            </a:r>
            <a:r>
              <a:rPr lang="en-GB" sz="3200" dirty="0"/>
              <a:t>Average temperatures </a:t>
            </a:r>
            <a:r>
              <a:rPr lang="en-GB" sz="3200" b="1" i="1" dirty="0"/>
              <a:t>remained</a:t>
            </a:r>
            <a:r>
              <a:rPr lang="en-GB" sz="3200" dirty="0"/>
              <a:t> the same from 2021 to 2022.</a:t>
            </a:r>
            <a:br>
              <a:rPr lang="fr-FR" sz="3200" dirty="0"/>
            </a:br>
            <a:r>
              <a:rPr lang="fr-FR" sz="3200" dirty="0"/>
              <a:t>-</a:t>
            </a:r>
            <a:r>
              <a:rPr lang="en-GB" sz="3200" dirty="0"/>
              <a:t>Surface sunlight emission </a:t>
            </a:r>
            <a:r>
              <a:rPr lang="en-GB" sz="3200" b="1" i="1" dirty="0"/>
              <a:t>continued</a:t>
            </a:r>
            <a:r>
              <a:rPr lang="en-GB" sz="3200" dirty="0"/>
              <a:t> at 1000W/m</a:t>
            </a:r>
            <a:r>
              <a:rPr lang="en-GB" sz="3200" baseline="30000" dirty="0"/>
              <a:t>2</a:t>
            </a:r>
            <a:r>
              <a:rPr lang="en-GB" sz="3200" dirty="0"/>
              <a:t> for two years. </a:t>
            </a:r>
            <a:br>
              <a:rPr lang="fr-FR" sz="3200" dirty="0"/>
            </a:br>
            <a:endParaRPr lang="fr-FR" altLang="fr-FR" sz="4000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21508" name="Text Box 8">
            <a:extLst>
              <a:ext uri="{FF2B5EF4-FFF2-40B4-BE49-F238E27FC236}">
                <a16:creationId xmlns:a16="http://schemas.microsoft.com/office/drawing/2014/main" id="{23A3E923-87CB-3BBD-A958-394B66D8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308" y="349250"/>
            <a:ext cx="41392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dirty="0" err="1"/>
              <a:t>Examples</a:t>
            </a:r>
            <a:endParaRPr lang="fr-FR" altLang="fr-FR" sz="6600" b="1" dirty="0"/>
          </a:p>
        </p:txBody>
      </p:sp>
    </p:spTree>
    <p:extLst>
      <p:ext uri="{BB962C8B-B14F-4D97-AF65-F5344CB8AC3E}">
        <p14:creationId xmlns:p14="http://schemas.microsoft.com/office/powerpoint/2010/main" val="292728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élest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élest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élest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{8661D097-B714-BC48-8F6B-AD7554CFD372}tf10001058</Template>
  <TotalTime>1517</TotalTime>
  <Words>200</Words>
  <Application>Microsoft Macintosh PowerPoint</Application>
  <PresentationFormat>Affichage à l'écran (4:3)</PresentationFormat>
  <Paragraphs>35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Céleste</vt:lpstr>
      <vt:lpstr>   Terminale SPCL - ETLV</vt:lpstr>
      <vt:lpstr>Pie chart  bar chart line chart</vt:lpstr>
      <vt:lpstr>Présentation PowerPoint</vt:lpstr>
      <vt:lpstr>Use of to decline - There was a gradual decline in the reaction rate - The reaction rate declined gradually </vt:lpstr>
      <vt:lpstr>Use of to increase - There was a 10% increase in paracetamol production in 2021 due to the COVID epidemic.  - Paracetamol production increased by 10% in 2021 </vt:lpstr>
      <vt:lpstr>Describing stagnation - Average temperatures remained at 16°C in 2015. - Average temperatures remained the same from 2021 to 2022. -Surface sunlight emission continued at 1000W/m2 for two years.  </vt:lpstr>
    </vt:vector>
  </TitlesOfParts>
  <Company>EdNat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 = 3.678×107 m</dc:title>
  <dc:creator>Didier Larose</dc:creator>
  <cp:lastModifiedBy>Cécile CANU</cp:lastModifiedBy>
  <cp:revision>63</cp:revision>
  <cp:lastPrinted>2018-10-01T16:48:06Z</cp:lastPrinted>
  <dcterms:created xsi:type="dcterms:W3CDTF">2010-03-10T14:07:34Z</dcterms:created>
  <dcterms:modified xsi:type="dcterms:W3CDTF">2023-06-02T12:17:29Z</dcterms:modified>
</cp:coreProperties>
</file>