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72" r:id="rId2"/>
    <p:sldId id="271" r:id="rId3"/>
    <p:sldId id="276" r:id="rId4"/>
    <p:sldId id="277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/>
    <p:restoredTop sz="93662"/>
  </p:normalViewPr>
  <p:slideViewPr>
    <p:cSldViewPr>
      <p:cViewPr varScale="1">
        <p:scale>
          <a:sx n="115" d="100"/>
          <a:sy n="115" d="100"/>
        </p:scale>
        <p:origin x="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739DB7-811C-5A40-A085-07B1D98C4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1ECFB6-E791-CA4E-A07C-43F1F7B47A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519EAA-3E60-064A-8A7F-3CB215770323}" type="datetimeFigureOut">
              <a:rPr lang="fr-FR" altLang="fr-FR"/>
              <a:pPr>
                <a:defRPr/>
              </a:pPr>
              <a:t>02/06/2023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E9F6ED-10CA-FB46-9731-322B27796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E9C12-92C7-1245-B409-84A284BC2E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6357FF-A51E-5B45-829B-46538EC4AA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04BC5FD-9DC1-2042-88E5-BA2A2416CF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ACB73C4-3A95-1C4A-A518-DFE6E8E6A8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3FEBB00-227A-ACE1-6153-D063CA4EB7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109ABCF-D136-0449-8736-B036CFAA4B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3576202-1074-CB4A-B1D1-A315F88FF5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F657CFD-A375-4C43-A7DE-6FA6B2104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2C4442-85B1-FB41-BB40-AD138FE5B14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D980A35-0C9E-3935-E564-9860C481F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932863-7B77-9F4A-9965-D08DFD1F7771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4E4817E-917A-3B63-917B-1A7909CD5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76FCFC7-811F-8FBA-4519-55A6A1CC4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9373FD4-A513-5556-1F5E-F5B0C74D6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551FB8-5E91-8D4A-AA7E-091742513649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563AD8C-5B05-0110-0547-E386724E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981367-8942-B029-8FBF-048CFD766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161E0BA2-D90D-13DA-4EFC-8DCA83AE1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1B0C00-B353-6D40-BC15-175A9FB5D9AB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1B6A400-49A1-91E3-6C73-C26808B0B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F1C2115-7395-6AFA-7B63-6ABC54D85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0690D1A8-5EE3-881F-EA6D-B36112996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2FC9EC-9215-EE41-AF45-BEAF6F4142CB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4158A0D-B706-4B78-5A1A-10B1CE8F5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C8F61A1-BA95-EDCC-661F-6CDDFEA4B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0690D1A8-5EE3-881F-EA6D-B36112996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2FC9EC-9215-EE41-AF45-BEAF6F4142CB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4158A0D-B706-4B78-5A1A-10B1CE8F5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C8F61A1-BA95-EDCC-661F-6CDDFEA4B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19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0690D1A8-5EE3-881F-EA6D-B36112996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2FC9EC-9215-EE41-AF45-BEAF6F4142CB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4158A0D-B706-4B78-5A1A-10B1CE8F5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C8F61A1-BA95-EDCC-661F-6CDDFEA4B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3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B5DD44D-3A76-0E49-A5BE-62A60119287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682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204209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9225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807949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57437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409134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272150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47B7-8A96-984F-8786-0CB97E9AA5B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566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DD66-E602-CD4D-9531-C4BF351D016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111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3B2-052A-2E42-AE11-BF20132FD261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953443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4AEA-404C-7849-88C7-6EAB4BE5B03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782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E748-F5D2-2F48-BAD2-614731BB5AE6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38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18C3-7FB3-7E4E-B7E3-39A2F21AD7F6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238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8EAE-5C6C-E046-A4D1-7086B9D7C99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914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AF1C-59A2-EF45-9045-18708DCEB61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7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C1F-2310-B643-9ED5-03410060CFEF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34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fr-FR"/>
              <a:t>IUFM Molitor,  C.Canu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A1B8F3-C7A1-9545-BD3E-191EE7973FA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667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/Users/cecile/Library/Group%20Containers/UBF8T346G9.ms/WebArchiveCopyPasteTempFiles/com.microsoft.Word/1920px-ScientificGraphSpeedVsTime.svg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cecile/Library/Group%20Containers/UBF8T346G9.ms/WebArchiveCopyPasteTempFiles/com.microsoft.Word/Personal_pronouns2.jpg" TargetMode="External"/><Relationship Id="rId5" Type="http://schemas.openxmlformats.org/officeDocument/2006/relationships/image" Target="../media/image7.jpeg"/><Relationship Id="rId4" Type="http://schemas.openxmlformats.org/officeDocument/2006/relationships/image" Target="file:////Users/cecile/Library/Group%20Containers/UBF8T346G9.ms/WebArchiveCopyPasteTempFiles/com.microsoft.Word/1200px-English_dialects1997.svg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Complex maths formulae on a blackboard">
            <a:extLst>
              <a:ext uri="{FF2B5EF4-FFF2-40B4-BE49-F238E27FC236}">
                <a16:creationId xmlns:a16="http://schemas.microsoft.com/office/drawing/2014/main" id="{2DDE3660-C5D5-0889-C0E2-E7DEECC34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361" name="Rectangle 2">
            <a:extLst>
              <a:ext uri="{FF2B5EF4-FFF2-40B4-BE49-F238E27FC236}">
                <a16:creationId xmlns:a16="http://schemas.microsoft.com/office/drawing/2014/main" id="{C438E2A6-70A7-3F00-921B-CACA1FC4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42594"/>
            <a:ext cx="7543800" cy="823364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			Terminale SPCL - ETLV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B8C4C7C-2F00-8578-1E93-C0B25714C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0" y="2103120"/>
            <a:ext cx="7543800" cy="39319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r-FR" altLang="fr-FR" sz="4800" b="1" dirty="0">
                <a:ea typeface="ＭＳ Ｐゴシック" panose="020B0600070205080204" pitchFamily="34" charset="-128"/>
              </a:rPr>
              <a:t>The </a:t>
            </a:r>
            <a:r>
              <a:rPr lang="fr-FR" altLang="fr-FR" sz="4800" b="1" dirty="0" err="1">
                <a:ea typeface="ＭＳ Ｐゴシック" panose="020B0600070205080204" pitchFamily="34" charset="-128"/>
              </a:rPr>
              <a:t>language</a:t>
            </a:r>
            <a:r>
              <a:rPr lang="fr-FR" altLang="fr-FR" sz="4800" b="1" dirty="0">
                <a:ea typeface="ＭＳ Ｐゴシック" panose="020B0600070205080204" pitchFamily="34" charset="-128"/>
              </a:rPr>
              <a:t> of charts</a:t>
            </a:r>
            <a:endParaRPr lang="fr-FR" altLang="fr-FR" sz="4800" dirty="0">
              <a:ea typeface="ＭＳ Ｐゴシック" panose="020B060007020508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DBD28-A07D-506C-D8CE-C8DF8DFF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9854"/>
            <a:ext cx="936104" cy="9361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8D71565-CA54-69BC-567B-DAC5342258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901825"/>
            <a:ext cx="8282880" cy="366077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dirty="0">
                <a:ea typeface="ＭＳ Ｐゴシック" panose="020B0600070205080204" pitchFamily="34" charset="-128"/>
                <a:sym typeface="Symbol" pitchFamily="2" charset="2"/>
              </a:rPr>
              <a:t>Pie chart  bar chart line chart</a:t>
            </a:r>
          </a:p>
        </p:txBody>
      </p:sp>
      <p:sp>
        <p:nvSpPr>
          <p:cNvPr id="17410" name="Text Box 22">
            <a:extLst>
              <a:ext uri="{FF2B5EF4-FFF2-40B4-BE49-F238E27FC236}">
                <a16:creationId xmlns:a16="http://schemas.microsoft.com/office/drawing/2014/main" id="{0E02390B-69C7-5AC6-A89B-CC0C0D15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980" y="349250"/>
            <a:ext cx="63847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600" b="1" dirty="0"/>
              <a:t>Types of charts</a:t>
            </a:r>
          </a:p>
        </p:txBody>
      </p:sp>
      <p:pic>
        <p:nvPicPr>
          <p:cNvPr id="1034" name="Image 2" descr="Pie chart - Wikipedia">
            <a:extLst>
              <a:ext uri="{FF2B5EF4-FFF2-40B4-BE49-F238E27FC236}">
                <a16:creationId xmlns:a16="http://schemas.microsoft.com/office/drawing/2014/main" id="{0A075075-D33E-0A5A-4A8C-75E64398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1" y="2305049"/>
            <a:ext cx="2214693" cy="21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3" descr="Une image contenant gratte-ciel, croquis, bâtiment&#10;&#10;Description générée automatiquement">
            <a:extLst>
              <a:ext uri="{FF2B5EF4-FFF2-40B4-BE49-F238E27FC236}">
                <a16:creationId xmlns:a16="http://schemas.microsoft.com/office/drawing/2014/main" id="{912A2BFD-260A-7486-0B66-053CB375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73" y="2305050"/>
            <a:ext cx="1929799" cy="18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4" descr="undefined">
            <a:extLst>
              <a:ext uri="{FF2B5EF4-FFF2-40B4-BE49-F238E27FC236}">
                <a16:creationId xmlns:a16="http://schemas.microsoft.com/office/drawing/2014/main" id="{8A51C267-94A8-DA6E-4F3A-2049AED9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17750"/>
            <a:ext cx="2566039" cy="18768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F2865948-E875-450E-560A-3B5756334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813DF86-069D-50EE-C460-6FCD5621E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73CFC75-5CD0-78C9-55BC-8A828FB2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BF681D9-B162-3C48-9420-6059C6B7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5745569"/>
            <a:ext cx="437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kumimoji="0" lang="en-GB" altLang="fr-FR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en-GB" altLang="fr-FR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wikimediacommons</a:t>
            </a:r>
            <a:endParaRPr kumimoji="0" lang="en-GB" altLang="fr-FR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8">
            <a:extLst>
              <a:ext uri="{FF2B5EF4-FFF2-40B4-BE49-F238E27FC236}">
                <a16:creationId xmlns:a16="http://schemas.microsoft.com/office/drawing/2014/main" id="{B1E5D4DE-F062-AD86-E903-EB6921C2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72" y="349250"/>
            <a:ext cx="90332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600" b="1" dirty="0" err="1"/>
              <a:t>Describing</a:t>
            </a:r>
            <a:r>
              <a:rPr lang="fr-FR" altLang="fr-FR" sz="6600" b="1" dirty="0"/>
              <a:t> </a:t>
            </a:r>
            <a:r>
              <a:rPr lang="fr-FR" altLang="fr-FR" sz="6600" b="1" dirty="0" err="1"/>
              <a:t>movement</a:t>
            </a:r>
            <a:endParaRPr lang="fr-FR" altLang="fr-FR" sz="6600" b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BD8C671-198A-83A9-BC6C-0CB97038D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94207"/>
              </p:ext>
            </p:extLst>
          </p:nvPr>
        </p:nvGraphicFramePr>
        <p:xfrm>
          <a:off x="1211131" y="2787186"/>
          <a:ext cx="5495925" cy="75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4356092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3956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7835837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15120817"/>
                    </a:ext>
                  </a:extLst>
                </a:gridCol>
              </a:tblGrid>
              <a:tr h="755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increase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to decrease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recover</a:t>
                      </a:r>
                      <a:br>
                        <a:rPr lang="en-GB" sz="1100" dirty="0">
                          <a:effectLst/>
                        </a:rPr>
                      </a:b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go up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to go down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jump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to slump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to rise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to fall</a:t>
                      </a:r>
                      <a:endParaRPr lang="fr-FR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To surge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to plummet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improve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to decline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to reach (+ value)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to approach (+ value)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155309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8A231F-3BFE-58B8-03B3-5AF0D8B71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55467"/>
              </p:ext>
            </p:extLst>
          </p:nvPr>
        </p:nvGraphicFramePr>
        <p:xfrm>
          <a:off x="1260069" y="4662274"/>
          <a:ext cx="3657600" cy="42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4035016926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267110489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18778682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01202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78090764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Slight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  Slightly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Gradual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  Gradually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Sharp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 Sharply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Dramatic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   Dramatically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</a:rPr>
                        <a:t>Major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  Minor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96577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059A716-B6FD-183D-C8B8-E5B9DF7AD64F}"/>
              </a:ext>
            </a:extLst>
          </p:cNvPr>
          <p:cNvSpPr txBox="1"/>
          <p:nvPr/>
        </p:nvSpPr>
        <p:spPr>
          <a:xfrm>
            <a:off x="1170878" y="2107580"/>
            <a:ext cx="123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Verbs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138BBC-C842-15D6-A070-EC9F38986B28}"/>
              </a:ext>
            </a:extLst>
          </p:cNvPr>
          <p:cNvSpPr txBox="1"/>
          <p:nvPr/>
        </p:nvSpPr>
        <p:spPr>
          <a:xfrm>
            <a:off x="1244083" y="4006805"/>
            <a:ext cx="210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Adjectives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0356EA-57C9-E770-A5DB-7545A09345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4" y="1700213"/>
            <a:ext cx="8137599" cy="3817019"/>
          </a:xfrm>
        </p:spPr>
        <p:txBody>
          <a:bodyPr>
            <a:normAutofit/>
          </a:bodyPr>
          <a:lstStyle/>
          <a:p>
            <a:pPr algn="l"/>
            <a:r>
              <a:rPr lang="fr-FR" altLang="fr-FR" sz="6600" dirty="0">
                <a:ea typeface="ＭＳ Ｐゴシック" panose="020B0600070205080204" pitchFamily="34" charset="-128"/>
              </a:rPr>
              <a:t>Use of to </a:t>
            </a:r>
            <a:r>
              <a:rPr lang="fr-FR" altLang="fr-FR" sz="6600" dirty="0" err="1">
                <a:ea typeface="ＭＳ Ｐゴシック" panose="020B0600070205080204" pitchFamily="34" charset="-128"/>
              </a:rPr>
              <a:t>decline</a:t>
            </a:r>
            <a:br>
              <a:rPr lang="fr-FR" altLang="fr-FR" sz="6600" dirty="0">
                <a:ea typeface="ＭＳ Ｐゴシック" panose="020B0600070205080204" pitchFamily="34" charset="-128"/>
              </a:rPr>
            </a:br>
            <a:r>
              <a:rPr lang="fr-FR" altLang="fr-FR" sz="6600" dirty="0">
                <a:ea typeface="ＭＳ Ｐゴシック" panose="020B0600070205080204" pitchFamily="34" charset="-128"/>
              </a:rPr>
              <a:t>- </a:t>
            </a:r>
            <a:r>
              <a:rPr lang="en-GB" sz="3200" dirty="0"/>
              <a:t>There was a gradual </a:t>
            </a:r>
            <a:r>
              <a:rPr lang="en-GB" sz="3200" b="1" i="1" dirty="0"/>
              <a:t>decline</a:t>
            </a:r>
            <a:r>
              <a:rPr lang="en-GB" sz="3200" dirty="0"/>
              <a:t> in the reaction rate</a:t>
            </a:r>
            <a:br>
              <a:rPr lang="fr-FR" sz="3200" dirty="0"/>
            </a:br>
            <a:r>
              <a:rPr lang="fr-FR" sz="3200" dirty="0"/>
              <a:t>- </a:t>
            </a:r>
            <a:r>
              <a:rPr lang="en-US" sz="3200" dirty="0"/>
              <a:t>The reaction rate </a:t>
            </a:r>
            <a:r>
              <a:rPr lang="en-US" sz="3200" b="1" i="1" dirty="0"/>
              <a:t>declined</a:t>
            </a:r>
            <a:r>
              <a:rPr lang="en-US" sz="3200" dirty="0"/>
              <a:t> gradually </a:t>
            </a:r>
            <a:endParaRPr lang="fr-FR" altLang="fr-FR" sz="66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23A3E923-87CB-3BBD-A958-394B66D8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08" y="349250"/>
            <a:ext cx="4139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600" b="1" dirty="0" err="1"/>
              <a:t>Examples</a:t>
            </a:r>
            <a:endParaRPr lang="fr-FR" altLang="fr-F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0356EA-57C9-E770-A5DB-7545A09345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8137599" cy="3817019"/>
          </a:xfrm>
        </p:spPr>
        <p:txBody>
          <a:bodyPr>
            <a:noAutofit/>
          </a:bodyPr>
          <a:lstStyle/>
          <a:p>
            <a:pPr algn="l"/>
            <a:r>
              <a:rPr lang="fr-FR" altLang="fr-FR" sz="5400" dirty="0">
                <a:ea typeface="ＭＳ Ｐゴシック" panose="020B0600070205080204" pitchFamily="34" charset="-128"/>
              </a:rPr>
              <a:t>Use of to </a:t>
            </a:r>
            <a:r>
              <a:rPr lang="fr-FR" altLang="fr-FR" sz="5400" dirty="0" err="1">
                <a:ea typeface="ＭＳ Ｐゴシック" panose="020B0600070205080204" pitchFamily="34" charset="-128"/>
              </a:rPr>
              <a:t>increase</a:t>
            </a:r>
            <a:br>
              <a:rPr lang="fr-FR" altLang="fr-FR" sz="5400" dirty="0">
                <a:ea typeface="ＭＳ Ｐゴシック" panose="020B0600070205080204" pitchFamily="34" charset="-128"/>
              </a:rPr>
            </a:br>
            <a:r>
              <a:rPr lang="fr-FR" altLang="fr-FR" sz="5400" dirty="0">
                <a:ea typeface="ＭＳ Ｐゴシック" panose="020B0600070205080204" pitchFamily="34" charset="-128"/>
              </a:rPr>
              <a:t>- </a:t>
            </a:r>
            <a:r>
              <a:rPr lang="en-GB" sz="3600" dirty="0"/>
              <a:t>There was a 10% </a:t>
            </a:r>
            <a:r>
              <a:rPr lang="en-GB" sz="3600" b="1" i="1" dirty="0"/>
              <a:t>increase</a:t>
            </a:r>
            <a:r>
              <a:rPr lang="en-GB" sz="3600" dirty="0"/>
              <a:t> in paracetamol production in 2021 due to the COVID epidemic. 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en-GB" sz="3600" dirty="0"/>
              <a:t>Paracetamol production </a:t>
            </a:r>
            <a:r>
              <a:rPr lang="en-GB" sz="3600" b="1" i="1" dirty="0"/>
              <a:t>increased</a:t>
            </a:r>
            <a:r>
              <a:rPr lang="en-GB" sz="3600" dirty="0"/>
              <a:t> by 10% in 2021 </a:t>
            </a:r>
            <a:endParaRPr lang="fr-FR" altLang="fr-FR" sz="54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23A3E923-87CB-3BBD-A958-394B66D8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08" y="349250"/>
            <a:ext cx="4139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600" b="1" dirty="0" err="1"/>
              <a:t>Examples</a:t>
            </a:r>
            <a:endParaRPr lang="fr-FR" alt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4095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0356EA-57C9-E770-A5DB-7545A09345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8137599" cy="3817019"/>
          </a:xfrm>
        </p:spPr>
        <p:txBody>
          <a:bodyPr>
            <a:noAutofit/>
          </a:bodyPr>
          <a:lstStyle/>
          <a:p>
            <a:pPr lvl="0" algn="l"/>
            <a:r>
              <a:rPr lang="fr-FR" altLang="fr-FR" sz="4000" dirty="0" err="1">
                <a:ea typeface="ＭＳ Ｐゴシック" panose="020B0600070205080204" pitchFamily="34" charset="-128"/>
              </a:rPr>
              <a:t>Describing</a:t>
            </a:r>
            <a:r>
              <a:rPr lang="fr-FR" altLang="fr-FR" sz="4000" dirty="0">
                <a:ea typeface="ＭＳ Ｐゴシック" panose="020B0600070205080204" pitchFamily="34" charset="-128"/>
              </a:rPr>
              <a:t> stagnation</a:t>
            </a:r>
            <a:br>
              <a:rPr lang="fr-FR" altLang="fr-FR" sz="4000" dirty="0">
                <a:ea typeface="ＭＳ Ｐゴシック" panose="020B0600070205080204" pitchFamily="34" charset="-128"/>
              </a:rPr>
            </a:br>
            <a:r>
              <a:rPr lang="fr-FR" altLang="fr-FR" sz="4000" dirty="0">
                <a:ea typeface="ＭＳ Ｐゴシック" panose="020B0600070205080204" pitchFamily="34" charset="-128"/>
              </a:rPr>
              <a:t>- </a:t>
            </a:r>
            <a:r>
              <a:rPr lang="en-GB" sz="3200" dirty="0"/>
              <a:t>Average temperatures </a:t>
            </a:r>
            <a:r>
              <a:rPr lang="en-GB" sz="3200" b="1" i="1" dirty="0"/>
              <a:t>remained</a:t>
            </a:r>
            <a:r>
              <a:rPr lang="en-GB" sz="3200" dirty="0"/>
              <a:t> at 16°C in 2015.</a:t>
            </a:r>
            <a:br>
              <a:rPr lang="fr-FR" sz="3200" dirty="0"/>
            </a:br>
            <a:r>
              <a:rPr lang="fr-FR" sz="3200" dirty="0"/>
              <a:t>- </a:t>
            </a:r>
            <a:r>
              <a:rPr lang="en-GB" sz="3200" dirty="0"/>
              <a:t>Average temperatures </a:t>
            </a:r>
            <a:r>
              <a:rPr lang="en-GB" sz="3200" b="1" i="1" dirty="0"/>
              <a:t>remained</a:t>
            </a:r>
            <a:r>
              <a:rPr lang="en-GB" sz="3200" dirty="0"/>
              <a:t> the same from 2021 to 2022.</a:t>
            </a:r>
            <a:br>
              <a:rPr lang="fr-FR" sz="3200" dirty="0"/>
            </a:br>
            <a:r>
              <a:rPr lang="fr-FR" sz="3200" dirty="0"/>
              <a:t>-</a:t>
            </a:r>
            <a:r>
              <a:rPr lang="en-GB" sz="3200" dirty="0"/>
              <a:t>Surface sunlight emission </a:t>
            </a:r>
            <a:r>
              <a:rPr lang="en-GB" sz="3200" b="1" i="1" dirty="0"/>
              <a:t>continued</a:t>
            </a:r>
            <a:r>
              <a:rPr lang="en-GB" sz="3200" dirty="0"/>
              <a:t> at 1000W/m</a:t>
            </a:r>
            <a:r>
              <a:rPr lang="en-GB" sz="3200" baseline="30000" dirty="0"/>
              <a:t>2</a:t>
            </a:r>
            <a:r>
              <a:rPr lang="en-GB" sz="3200" dirty="0"/>
              <a:t> for two years. </a:t>
            </a:r>
            <a:br>
              <a:rPr lang="fr-FR" sz="3200" dirty="0"/>
            </a:br>
            <a:endParaRPr lang="fr-FR" altLang="fr-FR" sz="40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23A3E923-87CB-3BBD-A958-394B66D8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08" y="349250"/>
            <a:ext cx="4139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600" b="1" dirty="0" err="1"/>
              <a:t>Examples</a:t>
            </a:r>
            <a:endParaRPr lang="fr-FR" alt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29272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{8661D097-B714-BC48-8F6B-AD7554CFD372}tf10001058</Template>
  <TotalTime>1517</TotalTime>
  <Words>200</Words>
  <Application>Microsoft Macintosh PowerPoint</Application>
  <PresentationFormat>Affichage à l'écran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Céleste</vt:lpstr>
      <vt:lpstr>   Terminale SPCL - ETLV</vt:lpstr>
      <vt:lpstr>Pie chart  bar chart line chart</vt:lpstr>
      <vt:lpstr>Présentation PowerPoint</vt:lpstr>
      <vt:lpstr>Use of to decline - There was a gradual decline in the reaction rate - The reaction rate declined gradually </vt:lpstr>
      <vt:lpstr>Use of to increase - There was a 10% increase in paracetamol production in 2021 due to the COVID epidemic.  - Paracetamol production increased by 10% in 2021 </vt:lpstr>
      <vt:lpstr>Describing stagnation - Average temperatures remained at 16°C in 2015. - Average temperatures remained the same from 2021 to 2022. -Surface sunlight emission continued at 1000W/m2 for two years.  </vt:lpstr>
    </vt:vector>
  </TitlesOfParts>
  <Company>EdNat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= 3.678×107 m</dc:title>
  <dc:creator>Didier Larose</dc:creator>
  <cp:lastModifiedBy>Cécile CANU</cp:lastModifiedBy>
  <cp:revision>63</cp:revision>
  <cp:lastPrinted>2018-10-01T16:48:06Z</cp:lastPrinted>
  <dcterms:created xsi:type="dcterms:W3CDTF">2010-03-10T14:07:34Z</dcterms:created>
  <dcterms:modified xsi:type="dcterms:W3CDTF">2023-06-02T12:17:29Z</dcterms:modified>
</cp:coreProperties>
</file>